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1" r:id="rId6"/>
    <p:sldId id="262" r:id="rId7"/>
    <p:sldId id="264" r:id="rId8"/>
    <p:sldId id="268" r:id="rId9"/>
    <p:sldId id="269" r:id="rId10"/>
    <p:sldId id="271" r:id="rId11"/>
    <p:sldId id="272" r:id="rId12"/>
    <p:sldId id="273" r:id="rId13"/>
  </p:sldIdLst>
  <p:sldSz cx="14630400" cy="8229600"/>
  <p:notesSz cx="8229600" cy="14630400"/>
  <p:embeddedFontLst>
    <p:embeddedFont>
      <p:font typeface="Instrument Sans Medium" panose="020B0604020202020204" charset="0"/>
      <p:regular r:id="rId15"/>
    </p:embeddedFont>
    <p:embeddedFont>
      <p:font typeface="Instrument Sans Semi Bold" panose="020B0604020202020204" charset="0"/>
      <p:regular r:id="rId16"/>
    </p:embeddedFont>
  </p:embeddedFontLst>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875" autoAdjust="0"/>
    <p:restoredTop sz="94610"/>
  </p:normalViewPr>
  <p:slideViewPr>
    <p:cSldViewPr snapToGrid="0" snapToObjects="1">
      <p:cViewPr varScale="1">
        <p:scale>
          <a:sx n="69" d="100"/>
          <a:sy n="69" d="100"/>
        </p:scale>
        <p:origin x="941"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321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4.jpeg"/><Relationship Id="rId4" Type="http://schemas.openxmlformats.org/officeDocument/2006/relationships/image" Target="../media/image26.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a:lnSpc>
                <a:spcPts val="5550"/>
              </a:lnSpc>
            </a:pPr>
            <a:r>
              <a:rPr lang="en-US" sz="4450" dirty="0">
                <a:solidFill>
                  <a:srgbClr val="505468"/>
                </a:solidFill>
                <a:latin typeface="Instrument Sans Semi Bold" pitchFamily="34" charset="0"/>
                <a:ea typeface="Instrument Sans Semi Bold" pitchFamily="34" charset="-122"/>
                <a:cs typeface="Instrument Sans Semi Bold" pitchFamily="34" charset="-120"/>
              </a:rPr>
              <a:t>GPT Supported XML Transformation Project</a:t>
            </a:r>
            <a:endParaRPr lang="en-US" sz="4450" dirty="0"/>
          </a:p>
        </p:txBody>
      </p:sp>
      <p:sp>
        <p:nvSpPr>
          <p:cNvPr id="4" name="Text 1"/>
          <p:cNvSpPr/>
          <p:nvPr/>
        </p:nvSpPr>
        <p:spPr>
          <a:xfrm>
            <a:off x="6280190" y="4464226"/>
            <a:ext cx="7556421" cy="1088708"/>
          </a:xfrm>
          <a:prstGeom prst="rect">
            <a:avLst/>
          </a:prstGeom>
          <a:noFill/>
          <a:ln/>
        </p:spPr>
        <p:txBody>
          <a:bodyPr wrap="squar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Explore the GPT-powered AI component at the heart of my AWS-based XML transformation project. This presentation will convey the technical details and user experience of the project.</a:t>
            </a:r>
            <a:endParaRPr lang="en-US" sz="1750" dirty="0"/>
          </a:p>
        </p:txBody>
      </p:sp>
      <p:pic>
        <p:nvPicPr>
          <p:cNvPr id="5" name="Picture 11">
            <a:extLst>
              <a:ext uri="{FF2B5EF4-FFF2-40B4-BE49-F238E27FC236}">
                <a16:creationId xmlns:a16="http://schemas.microsoft.com/office/drawing/2014/main" id="{063A3CBE-C570-AC70-E38B-2F633180C301}"/>
              </a:ext>
            </a:extLst>
          </p:cNvPr>
          <p:cNvPicPr>
            <a:picLocks noChangeAspect="1"/>
          </p:cNvPicPr>
          <p:nvPr/>
        </p:nvPicPr>
        <p:blipFill>
          <a:blip r:embed="rId4"/>
          <a:stretch>
            <a:fillRect/>
          </a:stretch>
        </p:blipFill>
        <p:spPr>
          <a:xfrm>
            <a:off x="12823652" y="7813372"/>
            <a:ext cx="1809750" cy="4191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diyagram, çizgi, paralel içeren bir resim&#10;&#10;Yapay zeka tarafından oluşturulmuş içerik yanlış olabilir.">
            <a:extLst>
              <a:ext uri="{FF2B5EF4-FFF2-40B4-BE49-F238E27FC236}">
                <a16:creationId xmlns:a16="http://schemas.microsoft.com/office/drawing/2014/main" id="{3A8D5ED2-F66C-5F79-CA3A-DA31799F97FD}"/>
              </a:ext>
            </a:extLst>
          </p:cNvPr>
          <p:cNvPicPr>
            <a:picLocks noChangeAspect="1"/>
          </p:cNvPicPr>
          <p:nvPr/>
        </p:nvPicPr>
        <p:blipFill>
          <a:blip r:embed="rId2"/>
          <a:stretch>
            <a:fillRect/>
          </a:stretch>
        </p:blipFill>
        <p:spPr>
          <a:xfrm>
            <a:off x="0" y="170688"/>
            <a:ext cx="6971719" cy="7583424"/>
          </a:xfrm>
          <a:prstGeom prst="rect">
            <a:avLst/>
          </a:prstGeom>
        </p:spPr>
      </p:pic>
      <p:pic>
        <p:nvPicPr>
          <p:cNvPr id="4" name="Resim 3">
            <a:extLst>
              <a:ext uri="{FF2B5EF4-FFF2-40B4-BE49-F238E27FC236}">
                <a16:creationId xmlns:a16="http://schemas.microsoft.com/office/drawing/2014/main" id="{F18DE225-80E4-4775-E8DD-7B89694DD670}"/>
              </a:ext>
            </a:extLst>
          </p:cNvPr>
          <p:cNvPicPr>
            <a:picLocks noChangeAspect="1"/>
          </p:cNvPicPr>
          <p:nvPr/>
        </p:nvPicPr>
        <p:blipFill>
          <a:blip r:embed="rId3"/>
          <a:stretch>
            <a:fillRect/>
          </a:stretch>
        </p:blipFill>
        <p:spPr>
          <a:xfrm>
            <a:off x="6522720" y="889614"/>
            <a:ext cx="8107680" cy="5547762"/>
          </a:xfrm>
          <a:prstGeom prst="rect">
            <a:avLst/>
          </a:prstGeom>
        </p:spPr>
      </p:pic>
      <p:pic>
        <p:nvPicPr>
          <p:cNvPr id="3" name="Picture 11">
            <a:extLst>
              <a:ext uri="{FF2B5EF4-FFF2-40B4-BE49-F238E27FC236}">
                <a16:creationId xmlns:a16="http://schemas.microsoft.com/office/drawing/2014/main" id="{2B411546-15BA-CA4F-1E2A-C4B7BD95FF6C}"/>
              </a:ext>
            </a:extLst>
          </p:cNvPr>
          <p:cNvPicPr>
            <a:picLocks noChangeAspect="1"/>
          </p:cNvPicPr>
          <p:nvPr/>
        </p:nvPicPr>
        <p:blipFill>
          <a:blip r:embed="rId4"/>
          <a:stretch>
            <a:fillRect/>
          </a:stretch>
        </p:blipFill>
        <p:spPr>
          <a:xfrm>
            <a:off x="12823652" y="7813372"/>
            <a:ext cx="1809750" cy="419100"/>
          </a:xfrm>
          <a:prstGeom prst="rect">
            <a:avLst/>
          </a:prstGeom>
        </p:spPr>
      </p:pic>
    </p:spTree>
    <p:extLst>
      <p:ext uri="{BB962C8B-B14F-4D97-AF65-F5344CB8AC3E}">
        <p14:creationId xmlns:p14="http://schemas.microsoft.com/office/powerpoint/2010/main" val="2292957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yazı tipi, ekran görüntüsü içeren bir resim&#10;&#10;Yapay zeka tarafından oluşturulmuş içerik yanlış olabilir.">
            <a:extLst>
              <a:ext uri="{FF2B5EF4-FFF2-40B4-BE49-F238E27FC236}">
                <a16:creationId xmlns:a16="http://schemas.microsoft.com/office/drawing/2014/main" id="{180CA47E-2E58-74CF-ED07-A46901CE0B12}"/>
              </a:ext>
            </a:extLst>
          </p:cNvPr>
          <p:cNvPicPr>
            <a:picLocks noChangeAspect="1"/>
          </p:cNvPicPr>
          <p:nvPr/>
        </p:nvPicPr>
        <p:blipFill>
          <a:blip r:embed="rId2"/>
          <a:stretch>
            <a:fillRect/>
          </a:stretch>
        </p:blipFill>
        <p:spPr>
          <a:xfrm>
            <a:off x="0" y="1331244"/>
            <a:ext cx="14630400" cy="5567111"/>
          </a:xfrm>
          <a:prstGeom prst="rect">
            <a:avLst/>
          </a:prstGeom>
        </p:spPr>
      </p:pic>
      <p:sp>
        <p:nvSpPr>
          <p:cNvPr id="4" name="Çerçeve 3">
            <a:extLst>
              <a:ext uri="{FF2B5EF4-FFF2-40B4-BE49-F238E27FC236}">
                <a16:creationId xmlns:a16="http://schemas.microsoft.com/office/drawing/2014/main" id="{58BEA690-1336-7D50-1494-A8E5CDDCA6AB}"/>
              </a:ext>
            </a:extLst>
          </p:cNvPr>
          <p:cNvSpPr/>
          <p:nvPr/>
        </p:nvSpPr>
        <p:spPr>
          <a:xfrm>
            <a:off x="6815328" y="5913120"/>
            <a:ext cx="2560320" cy="621792"/>
          </a:xfrm>
          <a:prstGeom prst="fram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solidFill>
                <a:schemeClr val="tx1"/>
              </a:solidFill>
            </a:endParaRPr>
          </a:p>
        </p:txBody>
      </p:sp>
      <p:cxnSp>
        <p:nvCxnSpPr>
          <p:cNvPr id="8" name="Düz Ok Bağlayıcısı 7">
            <a:extLst>
              <a:ext uri="{FF2B5EF4-FFF2-40B4-BE49-F238E27FC236}">
                <a16:creationId xmlns:a16="http://schemas.microsoft.com/office/drawing/2014/main" id="{AF8982DF-76FD-C1D2-A5FB-886F538DF43E}"/>
              </a:ext>
            </a:extLst>
          </p:cNvPr>
          <p:cNvCxnSpPr>
            <a:cxnSpLocks/>
          </p:cNvCxnSpPr>
          <p:nvPr/>
        </p:nvCxnSpPr>
        <p:spPr>
          <a:xfrm flipH="1" flipV="1">
            <a:off x="14069568" y="1962912"/>
            <a:ext cx="85344" cy="42184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Resim 12" descr="metin, ekran görüntüsü, yazı tipi içeren bir resim&#10;&#10;Yapay zeka tarafından oluşturulmuş içerik yanlış olabilir.">
            <a:extLst>
              <a:ext uri="{FF2B5EF4-FFF2-40B4-BE49-F238E27FC236}">
                <a16:creationId xmlns:a16="http://schemas.microsoft.com/office/drawing/2014/main" id="{D3138DD6-7330-E1AB-F696-8BF6F8148D3F}"/>
              </a:ext>
            </a:extLst>
          </p:cNvPr>
          <p:cNvPicPr>
            <a:picLocks noChangeAspect="1"/>
          </p:cNvPicPr>
          <p:nvPr/>
        </p:nvPicPr>
        <p:blipFill>
          <a:blip r:embed="rId3"/>
          <a:stretch>
            <a:fillRect/>
          </a:stretch>
        </p:blipFill>
        <p:spPr>
          <a:xfrm>
            <a:off x="9781498" y="289751"/>
            <a:ext cx="4848902" cy="1362265"/>
          </a:xfrm>
          <a:prstGeom prst="rect">
            <a:avLst/>
          </a:prstGeom>
        </p:spPr>
      </p:pic>
      <p:cxnSp>
        <p:nvCxnSpPr>
          <p:cNvPr id="17" name="Düz Bağlayıcı 16">
            <a:extLst>
              <a:ext uri="{FF2B5EF4-FFF2-40B4-BE49-F238E27FC236}">
                <a16:creationId xmlns:a16="http://schemas.microsoft.com/office/drawing/2014/main" id="{1788522C-8885-8114-C49F-6936D9C27FC1}"/>
              </a:ext>
            </a:extLst>
          </p:cNvPr>
          <p:cNvCxnSpPr>
            <a:stCxn id="4" idx="3"/>
          </p:cNvCxnSpPr>
          <p:nvPr/>
        </p:nvCxnSpPr>
        <p:spPr>
          <a:xfrm flipV="1">
            <a:off x="9375648" y="6181344"/>
            <a:ext cx="4779264" cy="4267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Picture 11">
            <a:extLst>
              <a:ext uri="{FF2B5EF4-FFF2-40B4-BE49-F238E27FC236}">
                <a16:creationId xmlns:a16="http://schemas.microsoft.com/office/drawing/2014/main" id="{1F3236C3-1D4A-3B4A-88B5-DD61D26501F8}"/>
              </a:ext>
            </a:extLst>
          </p:cNvPr>
          <p:cNvPicPr>
            <a:picLocks noChangeAspect="1"/>
          </p:cNvPicPr>
          <p:nvPr/>
        </p:nvPicPr>
        <p:blipFill>
          <a:blip r:embed="rId4"/>
          <a:stretch>
            <a:fillRect/>
          </a:stretch>
        </p:blipFill>
        <p:spPr>
          <a:xfrm>
            <a:off x="12823652" y="7813372"/>
            <a:ext cx="1809750" cy="419100"/>
          </a:xfrm>
          <a:prstGeom prst="rect">
            <a:avLst/>
          </a:prstGeom>
        </p:spPr>
      </p:pic>
    </p:spTree>
    <p:extLst>
      <p:ext uri="{BB962C8B-B14F-4D97-AF65-F5344CB8AC3E}">
        <p14:creationId xmlns:p14="http://schemas.microsoft.com/office/powerpoint/2010/main" val="1758416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87168" y="1020898"/>
            <a:ext cx="7865745" cy="708779"/>
          </a:xfrm>
          <a:prstGeom prst="rect">
            <a:avLst/>
          </a:prstGeom>
          <a:noFill/>
          <a:ln/>
        </p:spPr>
        <p:txBody>
          <a:bodyPr wrap="none" lIns="0" tIns="0" rIns="0" bIns="0" rtlCol="0" anchor="t"/>
          <a:lstStyle/>
          <a:p>
            <a:pPr>
              <a:lnSpc>
                <a:spcPts val="5550"/>
              </a:lnSpc>
            </a:pPr>
            <a:r>
              <a:rPr lang="en-US" sz="4450" dirty="0">
                <a:solidFill>
                  <a:srgbClr val="505468"/>
                </a:solidFill>
                <a:latin typeface="Instrument Sans Semi Bold" pitchFamily="34" charset="0"/>
                <a:ea typeface="Instrument Sans Semi Bold" pitchFamily="34" charset="-122"/>
                <a:cs typeface="Instrument Sans Semi Bold" pitchFamily="34" charset="-120"/>
              </a:rPr>
              <a:t>The Power of the Technologies Used</a:t>
            </a:r>
            <a:endParaRPr lang="en-US" sz="4450" dirty="0"/>
          </a:p>
        </p:txBody>
      </p:sp>
      <p:pic>
        <p:nvPicPr>
          <p:cNvPr id="4" name="Image 1" descr="preencoded.png"/>
          <p:cNvPicPr>
            <a:picLocks noChangeAspect="1"/>
          </p:cNvPicPr>
          <p:nvPr/>
        </p:nvPicPr>
        <p:blipFill>
          <a:blip r:embed="rId3"/>
          <a:stretch>
            <a:fillRect/>
          </a:stretch>
        </p:blipFill>
        <p:spPr>
          <a:xfrm>
            <a:off x="8520113" y="-267908"/>
            <a:ext cx="231877" cy="145197"/>
          </a:xfrm>
          <a:prstGeom prst="rect">
            <a:avLst/>
          </a:prstGeom>
        </p:spPr>
      </p:pic>
      <p:pic>
        <p:nvPicPr>
          <p:cNvPr id="6" name="Image 3" descr="preencoded.png"/>
          <p:cNvPicPr>
            <a:picLocks noChangeAspect="1"/>
          </p:cNvPicPr>
          <p:nvPr/>
        </p:nvPicPr>
        <p:blipFill>
          <a:blip r:embed="rId4"/>
          <a:stretch>
            <a:fillRect/>
          </a:stretch>
        </p:blipFill>
        <p:spPr>
          <a:xfrm>
            <a:off x="5742977" y="3282815"/>
            <a:ext cx="306299" cy="305347"/>
          </a:xfrm>
          <a:prstGeom prst="rect">
            <a:avLst/>
          </a:prstGeom>
        </p:spPr>
      </p:pic>
      <p:sp>
        <p:nvSpPr>
          <p:cNvPr id="8" name="Text 1"/>
          <p:cNvSpPr/>
          <p:nvPr/>
        </p:nvSpPr>
        <p:spPr>
          <a:xfrm>
            <a:off x="501182" y="6482897"/>
            <a:ext cx="13042821" cy="725805"/>
          </a:xfrm>
          <a:prstGeom prst="rect">
            <a:avLst/>
          </a:prstGeom>
          <a:noFill/>
          <a:ln/>
        </p:spPr>
        <p:txBody>
          <a:bodyPr wrap="squar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Our project combines industry-leading open-source technologies to provide a powerful and flexible solution. This integration ensures high performance and cost-effectiveness.</a:t>
            </a:r>
            <a:endParaRPr lang="en-US" sz="1750" dirty="0"/>
          </a:p>
        </p:txBody>
      </p:sp>
      <p:pic>
        <p:nvPicPr>
          <p:cNvPr id="1026" name="Picture 2" descr="Mistral AI">
            <a:extLst>
              <a:ext uri="{FF2B5EF4-FFF2-40B4-BE49-F238E27FC236}">
                <a16:creationId xmlns:a16="http://schemas.microsoft.com/office/drawing/2014/main" id="{8F92C195-F7FD-8027-A359-9D99359497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9799" y="1813954"/>
            <a:ext cx="2471761" cy="12694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ilding and Deploying Snowflake and Streamlit Applications">
            <a:extLst>
              <a:ext uri="{FF2B5EF4-FFF2-40B4-BE49-F238E27FC236}">
                <a16:creationId xmlns:a16="http://schemas.microsoft.com/office/drawing/2014/main" id="{83C118B5-203D-C0B7-41B7-24A6EA9ABB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731395"/>
            <a:ext cx="2364676" cy="1383420"/>
          </a:xfrm>
          <a:prstGeom prst="rect">
            <a:avLst/>
          </a:prstGeom>
          <a:noFill/>
          <a:extLst>
            <a:ext uri="{909E8E84-426E-40DD-AFC4-6F175D3DCCD1}">
              <a14:hiddenFill xmlns:a14="http://schemas.microsoft.com/office/drawing/2010/main">
                <a:solidFill>
                  <a:srgbClr val="FFFFFF"/>
                </a:solidFill>
              </a14:hiddenFill>
            </a:ext>
          </a:extLst>
        </p:spPr>
      </p:pic>
      <p:pic>
        <p:nvPicPr>
          <p:cNvPr id="10" name="Resim 9" descr="metin, yazı tipi, grafik, kırpıntı çizim içeren bir resim&#10;&#10;Yapay zeka tarafından oluşturulmuş içerik yanlış olabilir.">
            <a:extLst>
              <a:ext uri="{FF2B5EF4-FFF2-40B4-BE49-F238E27FC236}">
                <a16:creationId xmlns:a16="http://schemas.microsoft.com/office/drawing/2014/main" id="{A803F7A9-3A43-482F-F302-EA83C7D86828}"/>
              </a:ext>
            </a:extLst>
          </p:cNvPr>
          <p:cNvPicPr>
            <a:picLocks noChangeAspect="1"/>
          </p:cNvPicPr>
          <p:nvPr/>
        </p:nvPicPr>
        <p:blipFill>
          <a:blip r:embed="rId7"/>
          <a:stretch>
            <a:fillRect/>
          </a:stretch>
        </p:blipFill>
        <p:spPr>
          <a:xfrm>
            <a:off x="0" y="4639641"/>
            <a:ext cx="1609011" cy="1139077"/>
          </a:xfrm>
          <a:prstGeom prst="rect">
            <a:avLst/>
          </a:prstGeom>
        </p:spPr>
      </p:pic>
      <p:pic>
        <p:nvPicPr>
          <p:cNvPr id="1030" name="Picture 6" descr="GitHub - pymupdf/PyMuPDF: PyMuPDF is a high performance Python library for  data extraction, analysis, conversion &amp; manipulation of PDF (and other)  documents.">
            <a:extLst>
              <a:ext uri="{FF2B5EF4-FFF2-40B4-BE49-F238E27FC236}">
                <a16:creationId xmlns:a16="http://schemas.microsoft.com/office/drawing/2014/main" id="{74AF4198-B042-1F48-2778-D17BC5E4F7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207" y="3381760"/>
            <a:ext cx="1951198" cy="975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aided AI - Distribute the benefits of AI to the world">
            <a:extLst>
              <a:ext uri="{FF2B5EF4-FFF2-40B4-BE49-F238E27FC236}">
                <a16:creationId xmlns:a16="http://schemas.microsoft.com/office/drawing/2014/main" id="{4D1E14CC-5B93-DBF2-701B-340D8FCDA2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207" y="1978855"/>
            <a:ext cx="1523342" cy="11410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o 12">
            <a:extLst>
              <a:ext uri="{FF2B5EF4-FFF2-40B4-BE49-F238E27FC236}">
                <a16:creationId xmlns:a16="http://schemas.microsoft.com/office/drawing/2014/main" id="{70947F0A-D9CC-E024-A13A-1003DE846B78}"/>
              </a:ext>
            </a:extLst>
          </p:cNvPr>
          <p:cNvGraphicFramePr>
            <a:graphicFrameLocks noGrp="1"/>
          </p:cNvGraphicFramePr>
          <p:nvPr/>
        </p:nvGraphicFramePr>
        <p:xfrm>
          <a:off x="1006475" y="4618514"/>
          <a:ext cx="12617450" cy="365760"/>
        </p:xfrm>
        <a:graphic>
          <a:graphicData uri="http://schemas.openxmlformats.org/drawingml/2006/table">
            <a:tbl>
              <a:tblPr/>
              <a:tblGrid>
                <a:gridCol w="12617450">
                  <a:extLst>
                    <a:ext uri="{9D8B030D-6E8A-4147-A177-3AD203B41FA5}">
                      <a16:colId xmlns:a16="http://schemas.microsoft.com/office/drawing/2014/main" val="505062513"/>
                    </a:ext>
                  </a:extLst>
                </a:gridCol>
              </a:tblGrid>
              <a:tr h="0">
                <a:tc>
                  <a:txBody>
                    <a:bodyPr/>
                    <a:lstStyle/>
                    <a:p>
                      <a:endParaRPr lang="tr-TR"/>
                    </a:p>
                  </a:txBody>
                  <a:tcPr anchor="ctr">
                    <a:lnL>
                      <a:noFill/>
                    </a:lnL>
                    <a:lnR>
                      <a:noFill/>
                    </a:lnR>
                    <a:lnT>
                      <a:noFill/>
                    </a:lnT>
                    <a:lnB>
                      <a:noFill/>
                    </a:lnB>
                    <a:noFill/>
                  </a:tcPr>
                </a:tc>
                <a:extLst>
                  <a:ext uri="{0D108BD9-81ED-4DB2-BD59-A6C34878D82A}">
                    <a16:rowId xmlns:a16="http://schemas.microsoft.com/office/drawing/2014/main" val="3538130308"/>
                  </a:ext>
                </a:extLst>
              </a:tr>
            </a:tbl>
          </a:graphicData>
        </a:graphic>
      </p:graphicFrame>
      <p:graphicFrame>
        <p:nvGraphicFramePr>
          <p:cNvPr id="14" name="Tablo 13">
            <a:extLst>
              <a:ext uri="{FF2B5EF4-FFF2-40B4-BE49-F238E27FC236}">
                <a16:creationId xmlns:a16="http://schemas.microsoft.com/office/drawing/2014/main" id="{6DDC8D7B-D662-68E9-7BA5-FDED79410AF4}"/>
              </a:ext>
            </a:extLst>
          </p:cNvPr>
          <p:cNvGraphicFramePr>
            <a:graphicFrameLocks noGrp="1"/>
          </p:cNvGraphicFramePr>
          <p:nvPr/>
        </p:nvGraphicFramePr>
        <p:xfrm>
          <a:off x="1902142" y="2169036"/>
          <a:ext cx="5571554" cy="640080"/>
        </p:xfrm>
        <a:graphic>
          <a:graphicData uri="http://schemas.openxmlformats.org/drawingml/2006/table">
            <a:tbl>
              <a:tblPr/>
              <a:tblGrid>
                <a:gridCol w="5571554">
                  <a:extLst>
                    <a:ext uri="{9D8B030D-6E8A-4147-A177-3AD203B41FA5}">
                      <a16:colId xmlns:a16="http://schemas.microsoft.com/office/drawing/2014/main" val="1013905192"/>
                    </a:ext>
                  </a:extLst>
                </a:gridCol>
              </a:tblGrid>
              <a:tr h="0">
                <a:tc>
                  <a:txBody>
                    <a:bodyPr/>
                    <a:lstStyle/>
                    <a:p>
                      <a:r>
                        <a:rPr lang="en-US" dirty="0">
                          <a:solidFill>
                            <a:schemeClr val="tx1">
                              <a:lumMod val="65000"/>
                              <a:lumOff val="35000"/>
                            </a:schemeClr>
                          </a:solidFill>
                          <a:latin typeface="Instrument Sans Medium" panose="020B0604020202020204" charset="0"/>
                        </a:rPr>
                        <a:t>Recognizing text from image (PNG/JPG) content
 It is an open-source OCR library used for</a:t>
                      </a:r>
                      <a:endParaRPr lang="tr-TR" dirty="0">
                        <a:solidFill>
                          <a:schemeClr val="tx1">
                            <a:lumMod val="65000"/>
                            <a:lumOff val="35000"/>
                          </a:schemeClr>
                        </a:solidFill>
                        <a:latin typeface="Instrument Sans Medium" panose="020B0604020202020204" charset="0"/>
                      </a:endParaRPr>
                    </a:p>
                  </a:txBody>
                  <a:tcPr anchor="ctr">
                    <a:lnL>
                      <a:noFill/>
                    </a:lnL>
                    <a:lnR>
                      <a:noFill/>
                    </a:lnR>
                    <a:lnT>
                      <a:noFill/>
                    </a:lnT>
                    <a:lnB>
                      <a:noFill/>
                    </a:lnB>
                    <a:noFill/>
                  </a:tcPr>
                </a:tc>
                <a:extLst>
                  <a:ext uri="{0D108BD9-81ED-4DB2-BD59-A6C34878D82A}">
                    <a16:rowId xmlns:a16="http://schemas.microsoft.com/office/drawing/2014/main" val="868104150"/>
                  </a:ext>
                </a:extLst>
              </a:tr>
            </a:tbl>
          </a:graphicData>
        </a:graphic>
      </p:graphicFrame>
      <p:graphicFrame>
        <p:nvGraphicFramePr>
          <p:cNvPr id="17" name="Tablo 16">
            <a:extLst>
              <a:ext uri="{FF2B5EF4-FFF2-40B4-BE49-F238E27FC236}">
                <a16:creationId xmlns:a16="http://schemas.microsoft.com/office/drawing/2014/main" id="{EA5EFAEE-ABE1-CD86-AFC0-9484782757B7}"/>
              </a:ext>
            </a:extLst>
          </p:cNvPr>
          <p:cNvGraphicFramePr>
            <a:graphicFrameLocks noGrp="1"/>
          </p:cNvGraphicFramePr>
          <p:nvPr/>
        </p:nvGraphicFramePr>
        <p:xfrm>
          <a:off x="1006475" y="4618514"/>
          <a:ext cx="12617450" cy="365760"/>
        </p:xfrm>
        <a:graphic>
          <a:graphicData uri="http://schemas.openxmlformats.org/drawingml/2006/table">
            <a:tbl>
              <a:tblPr/>
              <a:tblGrid>
                <a:gridCol w="12617450">
                  <a:extLst>
                    <a:ext uri="{9D8B030D-6E8A-4147-A177-3AD203B41FA5}">
                      <a16:colId xmlns:a16="http://schemas.microsoft.com/office/drawing/2014/main" val="1514859695"/>
                    </a:ext>
                  </a:extLst>
                </a:gridCol>
              </a:tblGrid>
              <a:tr h="0">
                <a:tc>
                  <a:txBody>
                    <a:bodyPr/>
                    <a:lstStyle/>
                    <a:p>
                      <a:endParaRPr lang="tr-TR" dirty="0"/>
                    </a:p>
                  </a:txBody>
                  <a:tcPr anchor="ctr">
                    <a:lnL>
                      <a:noFill/>
                    </a:lnL>
                    <a:lnR>
                      <a:noFill/>
                    </a:lnR>
                    <a:lnT>
                      <a:noFill/>
                    </a:lnT>
                    <a:lnB>
                      <a:noFill/>
                    </a:lnB>
                    <a:noFill/>
                  </a:tcPr>
                </a:tc>
                <a:extLst>
                  <a:ext uri="{0D108BD9-81ED-4DB2-BD59-A6C34878D82A}">
                    <a16:rowId xmlns:a16="http://schemas.microsoft.com/office/drawing/2014/main" val="3887511997"/>
                  </a:ext>
                </a:extLst>
              </a:tr>
            </a:tbl>
          </a:graphicData>
        </a:graphic>
      </p:graphicFrame>
      <p:graphicFrame>
        <p:nvGraphicFramePr>
          <p:cNvPr id="18" name="Tablo 17">
            <a:extLst>
              <a:ext uri="{FF2B5EF4-FFF2-40B4-BE49-F238E27FC236}">
                <a16:creationId xmlns:a16="http://schemas.microsoft.com/office/drawing/2014/main" id="{1AB22D38-C724-8104-3929-98ACEF6788BD}"/>
              </a:ext>
            </a:extLst>
          </p:cNvPr>
          <p:cNvGraphicFramePr>
            <a:graphicFrameLocks noGrp="1"/>
          </p:cNvGraphicFramePr>
          <p:nvPr/>
        </p:nvGraphicFramePr>
        <p:xfrm>
          <a:off x="1944188" y="3581364"/>
          <a:ext cx="4932100" cy="914400"/>
        </p:xfrm>
        <a:graphic>
          <a:graphicData uri="http://schemas.openxmlformats.org/drawingml/2006/table">
            <a:tbl>
              <a:tblPr/>
              <a:tblGrid>
                <a:gridCol w="4932100">
                  <a:extLst>
                    <a:ext uri="{9D8B030D-6E8A-4147-A177-3AD203B41FA5}">
                      <a16:colId xmlns:a16="http://schemas.microsoft.com/office/drawing/2014/main" val="599715428"/>
                    </a:ext>
                  </a:extLst>
                </a:gridCol>
              </a:tblGrid>
              <a:tr h="0">
                <a:tc>
                  <a:txBody>
                    <a:bodyPr/>
                    <a:lstStyle/>
                    <a:p>
                      <a:r>
                        <a:rPr lang="en-US" dirty="0">
                          <a:solidFill>
                            <a:schemeClr val="tx1">
                              <a:lumMod val="65000"/>
                              <a:lumOff val="35000"/>
                            </a:schemeClr>
                          </a:solidFill>
                          <a:latin typeface="Instrument Sans Medium" panose="020B0604020202020204" charset="0"/>
                        </a:rPr>
                        <a:t>It provides direct text extraction from PDF files.</a:t>
                      </a:r>
                      <a:r>
                        <a:rPr lang="tr-TR" dirty="0">
                          <a:solidFill>
                            <a:schemeClr val="tx1">
                              <a:lumMod val="65000"/>
                              <a:lumOff val="35000"/>
                            </a:schemeClr>
                          </a:solidFill>
                          <a:latin typeface="Instrument Sans Medium" panose="020B0604020202020204" charset="0"/>
                        </a:rPr>
                        <a:t> </a:t>
                      </a:r>
                      <a:r>
                        <a:rPr lang="en-US" dirty="0">
                          <a:solidFill>
                            <a:schemeClr val="tx1">
                              <a:lumMod val="65000"/>
                              <a:lumOff val="35000"/>
                            </a:schemeClr>
                          </a:solidFill>
                          <a:latin typeface="Instrument Sans Medium" panose="020B0604020202020204" charset="0"/>
                        </a:rPr>
                        <a:t>If there is no text, it is backed up </a:t>
                      </a:r>
                      <a:r>
                        <a:rPr lang="tr-TR" dirty="0" err="1">
                          <a:solidFill>
                            <a:schemeClr val="tx1">
                              <a:lumMod val="65000"/>
                              <a:lumOff val="35000"/>
                            </a:schemeClr>
                          </a:solidFill>
                          <a:latin typeface="Instrument Sans Medium" panose="020B0604020202020204" charset="0"/>
                        </a:rPr>
                        <a:t>by</a:t>
                      </a:r>
                      <a:r>
                        <a:rPr lang="en-US" dirty="0">
                          <a:solidFill>
                            <a:schemeClr val="tx1">
                              <a:lumMod val="65000"/>
                              <a:lumOff val="35000"/>
                            </a:schemeClr>
                          </a:solidFill>
                          <a:latin typeface="Instrument Sans Medium" panose="020B0604020202020204" charset="0"/>
                        </a:rPr>
                        <a:t> </a:t>
                      </a:r>
                      <a:r>
                        <a:rPr lang="en-US" dirty="0" err="1">
                          <a:solidFill>
                            <a:schemeClr val="tx1">
                              <a:lumMod val="65000"/>
                              <a:lumOff val="35000"/>
                            </a:schemeClr>
                          </a:solidFill>
                          <a:latin typeface="Instrument Sans Medium" panose="020B0604020202020204" charset="0"/>
                        </a:rPr>
                        <a:t>EasyOCR</a:t>
                      </a:r>
                      <a:r>
                        <a:rPr lang="en-US" dirty="0">
                          <a:solidFill>
                            <a:schemeClr val="tx1">
                              <a:lumMod val="65000"/>
                              <a:lumOff val="35000"/>
                            </a:schemeClr>
                          </a:solidFill>
                          <a:latin typeface="Instrument Sans Medium" panose="020B0604020202020204" charset="0"/>
                        </a:rPr>
                        <a:t>.</a:t>
                      </a:r>
                      <a:endParaRPr lang="tr-TR" dirty="0">
                        <a:solidFill>
                          <a:schemeClr val="tx1">
                            <a:lumMod val="65000"/>
                            <a:lumOff val="35000"/>
                          </a:schemeClr>
                        </a:solidFill>
                        <a:latin typeface="Instrument Sans Medium" panose="020B0604020202020204" charset="0"/>
                      </a:endParaRPr>
                    </a:p>
                  </a:txBody>
                  <a:tcPr anchor="ctr">
                    <a:lnL>
                      <a:noFill/>
                    </a:lnL>
                    <a:lnR>
                      <a:noFill/>
                    </a:lnR>
                    <a:lnT>
                      <a:noFill/>
                    </a:lnT>
                    <a:lnB>
                      <a:noFill/>
                    </a:lnB>
                    <a:noFill/>
                  </a:tcPr>
                </a:tc>
                <a:extLst>
                  <a:ext uri="{0D108BD9-81ED-4DB2-BD59-A6C34878D82A}">
                    <a16:rowId xmlns:a16="http://schemas.microsoft.com/office/drawing/2014/main" val="1064711055"/>
                  </a:ext>
                </a:extLst>
              </a:tr>
            </a:tbl>
          </a:graphicData>
        </a:graphic>
      </p:graphicFrame>
      <p:graphicFrame>
        <p:nvGraphicFramePr>
          <p:cNvPr id="21" name="Tablo 20">
            <a:extLst>
              <a:ext uri="{FF2B5EF4-FFF2-40B4-BE49-F238E27FC236}">
                <a16:creationId xmlns:a16="http://schemas.microsoft.com/office/drawing/2014/main" id="{E1130639-22FF-08C5-57FF-F8CBE0FA3817}"/>
              </a:ext>
            </a:extLst>
          </p:cNvPr>
          <p:cNvGraphicFramePr>
            <a:graphicFrameLocks noGrp="1"/>
          </p:cNvGraphicFramePr>
          <p:nvPr/>
        </p:nvGraphicFramePr>
        <p:xfrm>
          <a:off x="1006475" y="4618514"/>
          <a:ext cx="12617450" cy="365760"/>
        </p:xfrm>
        <a:graphic>
          <a:graphicData uri="http://schemas.openxmlformats.org/drawingml/2006/table">
            <a:tbl>
              <a:tblPr/>
              <a:tblGrid>
                <a:gridCol w="12617450">
                  <a:extLst>
                    <a:ext uri="{9D8B030D-6E8A-4147-A177-3AD203B41FA5}">
                      <a16:colId xmlns:a16="http://schemas.microsoft.com/office/drawing/2014/main" val="363500450"/>
                    </a:ext>
                  </a:extLst>
                </a:gridCol>
              </a:tblGrid>
              <a:tr h="0">
                <a:tc>
                  <a:txBody>
                    <a:bodyPr/>
                    <a:lstStyle/>
                    <a:p>
                      <a:endParaRPr lang="tr-TR" dirty="0"/>
                    </a:p>
                  </a:txBody>
                  <a:tcPr anchor="ctr">
                    <a:lnL>
                      <a:noFill/>
                    </a:lnL>
                    <a:lnR>
                      <a:noFill/>
                    </a:lnR>
                    <a:lnT>
                      <a:noFill/>
                    </a:lnT>
                    <a:lnB>
                      <a:noFill/>
                    </a:lnB>
                    <a:noFill/>
                  </a:tcPr>
                </a:tc>
                <a:extLst>
                  <a:ext uri="{0D108BD9-81ED-4DB2-BD59-A6C34878D82A}">
                    <a16:rowId xmlns:a16="http://schemas.microsoft.com/office/drawing/2014/main" val="2830389002"/>
                  </a:ext>
                </a:extLst>
              </a:tr>
            </a:tbl>
          </a:graphicData>
        </a:graphic>
      </p:graphicFrame>
      <p:graphicFrame>
        <p:nvGraphicFramePr>
          <p:cNvPr id="22" name="Tablo 21">
            <a:extLst>
              <a:ext uri="{FF2B5EF4-FFF2-40B4-BE49-F238E27FC236}">
                <a16:creationId xmlns:a16="http://schemas.microsoft.com/office/drawing/2014/main" id="{47009393-1624-202C-E9E7-43304012336D}"/>
              </a:ext>
            </a:extLst>
          </p:cNvPr>
          <p:cNvGraphicFramePr>
            <a:graphicFrameLocks noGrp="1"/>
          </p:cNvGraphicFramePr>
          <p:nvPr/>
        </p:nvGraphicFramePr>
        <p:xfrm>
          <a:off x="1944188" y="4889139"/>
          <a:ext cx="5443093" cy="640080"/>
        </p:xfrm>
        <a:graphic>
          <a:graphicData uri="http://schemas.openxmlformats.org/drawingml/2006/table">
            <a:tbl>
              <a:tblPr/>
              <a:tblGrid>
                <a:gridCol w="5443093">
                  <a:extLst>
                    <a:ext uri="{9D8B030D-6E8A-4147-A177-3AD203B41FA5}">
                      <a16:colId xmlns:a16="http://schemas.microsoft.com/office/drawing/2014/main" val="2733963285"/>
                    </a:ext>
                  </a:extLst>
                </a:gridCol>
              </a:tblGrid>
              <a:tr h="0">
                <a:tc>
                  <a:txBody>
                    <a:bodyPr/>
                    <a:lstStyle/>
                    <a:p>
                      <a:r>
                        <a:rPr lang="en-US" sz="1800" dirty="0">
                          <a:solidFill>
                            <a:schemeClr val="tx1">
                              <a:lumMod val="65000"/>
                              <a:lumOff val="35000"/>
                            </a:schemeClr>
                          </a:solidFill>
                          <a:latin typeface="Instrument Sans Medium" panose="020B0604020202020204" charset="0"/>
                        </a:rPr>
                        <a:t>To easily run native LLM (such as Mistral) models 
It is an interface/infrastructure used.</a:t>
                      </a:r>
                      <a:endParaRPr lang="tr-TR" sz="1800" dirty="0">
                        <a:solidFill>
                          <a:schemeClr val="tx1">
                            <a:lumMod val="65000"/>
                            <a:lumOff val="35000"/>
                          </a:schemeClr>
                        </a:solidFill>
                        <a:latin typeface="Instrument Sans Medium" panose="020B0604020202020204" charset="0"/>
                      </a:endParaRPr>
                    </a:p>
                  </a:txBody>
                  <a:tcPr anchor="ctr">
                    <a:lnL>
                      <a:noFill/>
                    </a:lnL>
                    <a:lnR>
                      <a:noFill/>
                    </a:lnR>
                    <a:lnT>
                      <a:noFill/>
                    </a:lnT>
                    <a:lnB>
                      <a:noFill/>
                    </a:lnB>
                    <a:noFill/>
                  </a:tcPr>
                </a:tc>
                <a:extLst>
                  <a:ext uri="{0D108BD9-81ED-4DB2-BD59-A6C34878D82A}">
                    <a16:rowId xmlns:a16="http://schemas.microsoft.com/office/drawing/2014/main" val="2735022104"/>
                  </a:ext>
                </a:extLst>
              </a:tr>
            </a:tbl>
          </a:graphicData>
        </a:graphic>
      </p:graphicFrame>
      <p:graphicFrame>
        <p:nvGraphicFramePr>
          <p:cNvPr id="25" name="Tablo 24">
            <a:extLst>
              <a:ext uri="{FF2B5EF4-FFF2-40B4-BE49-F238E27FC236}">
                <a16:creationId xmlns:a16="http://schemas.microsoft.com/office/drawing/2014/main" id="{C2503D87-D9CD-5D02-AEFA-D31C690D8785}"/>
              </a:ext>
            </a:extLst>
          </p:cNvPr>
          <p:cNvGraphicFramePr>
            <a:graphicFrameLocks noGrp="1"/>
          </p:cNvGraphicFramePr>
          <p:nvPr/>
        </p:nvGraphicFramePr>
        <p:xfrm>
          <a:off x="1006475" y="4618514"/>
          <a:ext cx="12617450" cy="365760"/>
        </p:xfrm>
        <a:graphic>
          <a:graphicData uri="http://schemas.openxmlformats.org/drawingml/2006/table">
            <a:tbl>
              <a:tblPr/>
              <a:tblGrid>
                <a:gridCol w="12617450">
                  <a:extLst>
                    <a:ext uri="{9D8B030D-6E8A-4147-A177-3AD203B41FA5}">
                      <a16:colId xmlns:a16="http://schemas.microsoft.com/office/drawing/2014/main" val="2457639848"/>
                    </a:ext>
                  </a:extLst>
                </a:gridCol>
              </a:tblGrid>
              <a:tr h="0">
                <a:tc>
                  <a:txBody>
                    <a:bodyPr/>
                    <a:lstStyle/>
                    <a:p>
                      <a:endParaRPr lang="tr-TR" dirty="0"/>
                    </a:p>
                  </a:txBody>
                  <a:tcPr anchor="ctr">
                    <a:lnL>
                      <a:noFill/>
                    </a:lnL>
                    <a:lnR>
                      <a:noFill/>
                    </a:lnR>
                    <a:lnT>
                      <a:noFill/>
                    </a:lnT>
                    <a:lnB>
                      <a:noFill/>
                    </a:lnB>
                    <a:noFill/>
                  </a:tcPr>
                </a:tc>
                <a:extLst>
                  <a:ext uri="{0D108BD9-81ED-4DB2-BD59-A6C34878D82A}">
                    <a16:rowId xmlns:a16="http://schemas.microsoft.com/office/drawing/2014/main" val="1587540850"/>
                  </a:ext>
                </a:extLst>
              </a:tr>
            </a:tbl>
          </a:graphicData>
        </a:graphic>
      </p:graphicFrame>
      <p:graphicFrame>
        <p:nvGraphicFramePr>
          <p:cNvPr id="26" name="Tablo 25">
            <a:extLst>
              <a:ext uri="{FF2B5EF4-FFF2-40B4-BE49-F238E27FC236}">
                <a16:creationId xmlns:a16="http://schemas.microsoft.com/office/drawing/2014/main" id="{99BA2545-3F57-7504-FE74-E320B196BC83}"/>
              </a:ext>
            </a:extLst>
          </p:cNvPr>
          <p:cNvGraphicFramePr>
            <a:graphicFrameLocks noGrp="1"/>
          </p:cNvGraphicFramePr>
          <p:nvPr/>
        </p:nvGraphicFramePr>
        <p:xfrm>
          <a:off x="9869607" y="1978855"/>
          <a:ext cx="5138293" cy="914400"/>
        </p:xfrm>
        <a:graphic>
          <a:graphicData uri="http://schemas.openxmlformats.org/drawingml/2006/table">
            <a:tbl>
              <a:tblPr/>
              <a:tblGrid>
                <a:gridCol w="5138293">
                  <a:extLst>
                    <a:ext uri="{9D8B030D-6E8A-4147-A177-3AD203B41FA5}">
                      <a16:colId xmlns:a16="http://schemas.microsoft.com/office/drawing/2014/main" val="3633823351"/>
                    </a:ext>
                  </a:extLst>
                </a:gridCol>
              </a:tblGrid>
              <a:tr h="0">
                <a:tc>
                  <a:txBody>
                    <a:bodyPr/>
                    <a:lstStyle/>
                    <a:p>
                      <a:r>
                        <a:rPr lang="tr-TR" dirty="0">
                          <a:solidFill>
                            <a:schemeClr val="tx1">
                              <a:lumMod val="65000"/>
                              <a:lumOff val="35000"/>
                            </a:schemeClr>
                          </a:solidFill>
                          <a:latin typeface="Instrument Sans Medium" panose="020B0604020202020204" charset="0"/>
                        </a:rPr>
                        <a:t>A </a:t>
                      </a:r>
                      <a:r>
                        <a:rPr lang="tr-TR" dirty="0" err="1">
                          <a:solidFill>
                            <a:schemeClr val="tx1">
                              <a:lumMod val="65000"/>
                              <a:lumOff val="35000"/>
                            </a:schemeClr>
                          </a:solidFill>
                          <a:latin typeface="Instrument Sans Medium" panose="020B0604020202020204" charset="0"/>
                        </a:rPr>
                        <a:t>language</a:t>
                      </a:r>
                      <a:r>
                        <a:rPr lang="tr-TR" dirty="0">
                          <a:solidFill>
                            <a:schemeClr val="tx1">
                              <a:lumMod val="65000"/>
                              <a:lumOff val="35000"/>
                            </a:schemeClr>
                          </a:solidFill>
                          <a:latin typeface="Instrument Sans Medium" panose="020B0604020202020204" charset="0"/>
                        </a:rPr>
                        <a:t> model</a:t>
                      </a:r>
                      <a:r>
                        <a:rPr lang="en-US" dirty="0">
                          <a:solidFill>
                            <a:schemeClr val="tx1">
                              <a:lumMod val="65000"/>
                              <a:lumOff val="35000"/>
                            </a:schemeClr>
                          </a:solidFill>
                          <a:latin typeface="Instrument Sans Medium" panose="020B0604020202020204" charset="0"/>
                        </a:rPr>
                        <a:t> based on text inputs</a:t>
                      </a:r>
                      <a:r>
                        <a:rPr lang="tr-TR" dirty="0">
                          <a:solidFill>
                            <a:schemeClr val="tx1">
                              <a:lumMod val="65000"/>
                              <a:lumOff val="35000"/>
                            </a:schemeClr>
                          </a:solidFill>
                          <a:latin typeface="Instrument Sans Medium" panose="020B0604020202020204" charset="0"/>
                        </a:rPr>
                        <a:t>.</a:t>
                      </a:r>
                      <a:r>
                        <a:rPr lang="en-US" dirty="0">
                          <a:solidFill>
                            <a:schemeClr val="tx1">
                              <a:lumMod val="65000"/>
                              <a:lumOff val="35000"/>
                            </a:schemeClr>
                          </a:solidFill>
                          <a:latin typeface="Instrument Sans Medium" panose="020B0604020202020204" charset="0"/>
                        </a:rPr>
                        <a:t> It is used to create wiki pages. It is fast and lightweight.</a:t>
                      </a:r>
                      <a:endParaRPr lang="tr-TR" dirty="0">
                        <a:solidFill>
                          <a:schemeClr val="tx1">
                            <a:lumMod val="65000"/>
                            <a:lumOff val="35000"/>
                          </a:schemeClr>
                        </a:solidFill>
                        <a:latin typeface="Instrument Sans Medium" panose="020B0604020202020204" charset="0"/>
                      </a:endParaRPr>
                    </a:p>
                  </a:txBody>
                  <a:tcPr anchor="ctr">
                    <a:lnL>
                      <a:noFill/>
                    </a:lnL>
                    <a:lnR>
                      <a:noFill/>
                    </a:lnR>
                    <a:lnT>
                      <a:noFill/>
                    </a:lnT>
                    <a:lnB>
                      <a:noFill/>
                    </a:lnB>
                    <a:noFill/>
                  </a:tcPr>
                </a:tc>
                <a:extLst>
                  <a:ext uri="{0D108BD9-81ED-4DB2-BD59-A6C34878D82A}">
                    <a16:rowId xmlns:a16="http://schemas.microsoft.com/office/drawing/2014/main" val="1119024939"/>
                  </a:ext>
                </a:extLst>
              </a:tr>
            </a:tbl>
          </a:graphicData>
        </a:graphic>
      </p:graphicFrame>
      <p:sp>
        <p:nvSpPr>
          <p:cNvPr id="28" name="Metin kutusu 27">
            <a:extLst>
              <a:ext uri="{FF2B5EF4-FFF2-40B4-BE49-F238E27FC236}">
                <a16:creationId xmlns:a16="http://schemas.microsoft.com/office/drawing/2014/main" id="{46B685D6-7EDD-9891-7311-0370A6B9C415}"/>
              </a:ext>
            </a:extLst>
          </p:cNvPr>
          <p:cNvSpPr txBox="1"/>
          <p:nvPr/>
        </p:nvSpPr>
        <p:spPr>
          <a:xfrm>
            <a:off x="9869607" y="3343095"/>
            <a:ext cx="4927663" cy="923330"/>
          </a:xfrm>
          <a:prstGeom prst="rect">
            <a:avLst/>
          </a:prstGeom>
          <a:noFill/>
        </p:spPr>
        <p:txBody>
          <a:bodyPr wrap="square">
            <a:spAutoFit/>
          </a:bodyPr>
          <a:lstStyle/>
          <a:p>
            <a:r>
              <a:rPr lang="en-US" dirty="0">
                <a:solidFill>
                  <a:schemeClr val="tx1">
                    <a:lumMod val="65000"/>
                    <a:lumOff val="35000"/>
                  </a:schemeClr>
                </a:solidFill>
                <a:latin typeface="Instrument Sans Medium" panose="020B0604020202020204" charset="0"/>
              </a:rPr>
              <a:t>It provides interactive web interface for the user to upload files, make edits, and download the output.</a:t>
            </a:r>
            <a:endParaRPr lang="tr-TR" dirty="0">
              <a:solidFill>
                <a:schemeClr val="tx1">
                  <a:lumMod val="65000"/>
                  <a:lumOff val="35000"/>
                </a:schemeClr>
              </a:solidFill>
              <a:latin typeface="Instrument Sans Medium" panose="020B0604020202020204" charset="0"/>
            </a:endParaRPr>
          </a:p>
        </p:txBody>
      </p:sp>
      <p:pic>
        <p:nvPicPr>
          <p:cNvPr id="3" name="Picture 11">
            <a:extLst>
              <a:ext uri="{FF2B5EF4-FFF2-40B4-BE49-F238E27FC236}">
                <a16:creationId xmlns:a16="http://schemas.microsoft.com/office/drawing/2014/main" id="{8D31695E-5607-CB07-8A0E-BDC8EDE6B2E7}"/>
              </a:ext>
            </a:extLst>
          </p:cNvPr>
          <p:cNvPicPr>
            <a:picLocks noChangeAspect="1"/>
          </p:cNvPicPr>
          <p:nvPr/>
        </p:nvPicPr>
        <p:blipFill>
          <a:blip r:embed="rId10"/>
          <a:stretch>
            <a:fillRect/>
          </a:stretch>
        </p:blipFill>
        <p:spPr>
          <a:xfrm>
            <a:off x="12823652" y="7813372"/>
            <a:ext cx="1809750" cy="419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255990"/>
            <a:ext cx="3153728" cy="354330"/>
          </a:xfrm>
          <a:prstGeom prst="rect">
            <a:avLst/>
          </a:prstGeom>
          <a:noFill/>
          <a:ln/>
        </p:spPr>
        <p:txBody>
          <a:bodyPr wrap="none" lIns="0" tIns="0" rIns="0" bIns="0" rtlCol="0" anchor="t"/>
          <a:lstStyle/>
          <a:p>
            <a:pPr>
              <a:lnSpc>
                <a:spcPts val="2750"/>
              </a:lnSpc>
            </a:pPr>
            <a:r>
              <a:rPr lang="en-US" sz="2200" dirty="0">
                <a:solidFill>
                  <a:srgbClr val="505468"/>
                </a:solidFill>
                <a:latin typeface="Instrument Sans Semi Bold" pitchFamily="34" charset="0"/>
                <a:ea typeface="Instrument Sans Semi Bold" pitchFamily="34" charset="-122"/>
                <a:cs typeface="Instrument Sans Semi Bold" pitchFamily="34" charset="-120"/>
              </a:rPr>
              <a:t>PROJECT OVERVIEW</a:t>
            </a:r>
            <a:endParaRPr lang="en-US" sz="2200" dirty="0"/>
          </a:p>
        </p:txBody>
      </p:sp>
      <p:sp>
        <p:nvSpPr>
          <p:cNvPr id="3" name="Text 1"/>
          <p:cNvSpPr/>
          <p:nvPr/>
        </p:nvSpPr>
        <p:spPr>
          <a:xfrm>
            <a:off x="793790" y="1837134"/>
            <a:ext cx="5717381" cy="708779"/>
          </a:xfrm>
          <a:prstGeom prst="rect">
            <a:avLst/>
          </a:prstGeom>
          <a:noFill/>
          <a:ln/>
        </p:spPr>
        <p:txBody>
          <a:bodyPr wrap="none" lIns="0" tIns="0" rIns="0" bIns="0" rtlCol="0" anchor="t"/>
          <a:lstStyle/>
          <a:p>
            <a:pPr>
              <a:lnSpc>
                <a:spcPts val="5550"/>
              </a:lnSpc>
            </a:pPr>
            <a:r>
              <a:rPr lang="en-US" sz="4450" dirty="0">
                <a:solidFill>
                  <a:srgbClr val="505468"/>
                </a:solidFill>
                <a:latin typeface="Instrument Sans Semi Bold" pitchFamily="34" charset="0"/>
                <a:ea typeface="Instrument Sans Semi Bold" pitchFamily="34" charset="-122"/>
                <a:cs typeface="Instrument Sans Semi Bold" pitchFamily="34" charset="-120"/>
              </a:rPr>
              <a:t>Intelligent XML Transformation</a:t>
            </a:r>
            <a:endParaRPr lang="en-US" sz="4450" dirty="0"/>
          </a:p>
        </p:txBody>
      </p:sp>
      <p:sp>
        <p:nvSpPr>
          <p:cNvPr id="4" name="Text 2"/>
          <p:cNvSpPr/>
          <p:nvPr/>
        </p:nvSpPr>
        <p:spPr>
          <a:xfrm>
            <a:off x="793790" y="2886075"/>
            <a:ext cx="13042821" cy="1088708"/>
          </a:xfrm>
          <a:prstGeom prst="rect">
            <a:avLst/>
          </a:prstGeom>
          <a:noFill/>
          <a:ln/>
        </p:spPr>
        <p:txBody>
          <a:bodyPr wrap="squar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This project is an automated system that uses AWS services (S3, Lambda, SQS, CloudFormation) to convert items.xml files to products.xml format. While the transformation process was carried out with XSLT, an innovative GPT integration was introduced to improve user interaction.</a:t>
            </a:r>
            <a:endParaRPr lang="en-US" sz="1750" dirty="0"/>
          </a:p>
        </p:txBody>
      </p:sp>
      <p:sp>
        <p:nvSpPr>
          <p:cNvPr id="5" name="Shape 3"/>
          <p:cNvSpPr/>
          <p:nvPr/>
        </p:nvSpPr>
        <p:spPr>
          <a:xfrm>
            <a:off x="793790" y="4570095"/>
            <a:ext cx="4196358" cy="2403396"/>
          </a:xfrm>
          <a:prstGeom prst="roundRect">
            <a:avLst>
              <a:gd name="adj" fmla="val 6087"/>
            </a:avLst>
          </a:prstGeom>
          <a:solidFill>
            <a:srgbClr val="FFFFFF">
              <a:alpha val="95000"/>
            </a:srgbClr>
          </a:solidFill>
          <a:ln/>
        </p:spPr>
        <p:txBody>
          <a:bodyPr/>
          <a:lstStyle/>
          <a:p>
            <a:endParaRPr lang="tr-TR"/>
          </a:p>
        </p:txBody>
      </p:sp>
      <p:pic>
        <p:nvPicPr>
          <p:cNvPr id="6" name="Image 0" descr="preencoded.png"/>
          <p:cNvPicPr>
            <a:picLocks noChangeAspect="1"/>
          </p:cNvPicPr>
          <p:nvPr/>
        </p:nvPicPr>
        <p:blipFill>
          <a:blip r:embed="rId3"/>
          <a:stretch>
            <a:fillRect/>
          </a:stretch>
        </p:blipFill>
        <p:spPr>
          <a:xfrm>
            <a:off x="793790" y="4400074"/>
            <a:ext cx="4196358" cy="510301"/>
          </a:xfrm>
          <a:prstGeom prst="rect">
            <a:avLst/>
          </a:prstGeom>
        </p:spPr>
      </p:pic>
      <p:pic>
        <p:nvPicPr>
          <p:cNvPr id="7" name="Image 1" descr="preencoded.png"/>
          <p:cNvPicPr>
            <a:picLocks noChangeAspect="1"/>
          </p:cNvPicPr>
          <p:nvPr/>
        </p:nvPicPr>
        <p:blipFill>
          <a:blip r:embed="rId4"/>
          <a:stretch>
            <a:fillRect/>
          </a:stretch>
        </p:blipFill>
        <p:spPr>
          <a:xfrm>
            <a:off x="2551688" y="4229933"/>
            <a:ext cx="680442" cy="680442"/>
          </a:xfrm>
          <a:prstGeom prst="rect">
            <a:avLst/>
          </a:prstGeom>
        </p:spPr>
      </p:pic>
      <p:pic>
        <p:nvPicPr>
          <p:cNvPr id="8" name="Image 2" descr="preencoded.png"/>
          <p:cNvPicPr>
            <a:picLocks noChangeAspect="1"/>
          </p:cNvPicPr>
          <p:nvPr/>
        </p:nvPicPr>
        <p:blipFill>
          <a:blip r:embed="rId5"/>
          <a:stretch>
            <a:fillRect/>
          </a:stretch>
        </p:blipFill>
        <p:spPr>
          <a:xfrm>
            <a:off x="2755761" y="4400074"/>
            <a:ext cx="272177" cy="340162"/>
          </a:xfrm>
          <a:prstGeom prst="rect">
            <a:avLst/>
          </a:prstGeom>
        </p:spPr>
      </p:pic>
      <p:sp>
        <p:nvSpPr>
          <p:cNvPr id="9" name="Text 4"/>
          <p:cNvSpPr/>
          <p:nvPr/>
        </p:nvSpPr>
        <p:spPr>
          <a:xfrm>
            <a:off x="1051084" y="5137071"/>
            <a:ext cx="2835235" cy="354330"/>
          </a:xfrm>
          <a:prstGeom prst="rect">
            <a:avLst/>
          </a:prstGeom>
          <a:noFill/>
          <a:ln/>
        </p:spPr>
        <p:txBody>
          <a:bodyPr wrap="none" lIns="0" tIns="0" rIns="0" bIns="0" rtlCol="0" anchor="t"/>
          <a:lstStyle/>
          <a:p>
            <a:pPr>
              <a:lnSpc>
                <a:spcPts val="2750"/>
              </a:lnSpc>
            </a:pPr>
            <a:r>
              <a:rPr lang="en-US" sz="2200" dirty="0">
                <a:solidFill>
                  <a:srgbClr val="5B5F71"/>
                </a:solidFill>
                <a:latin typeface="Instrument Sans Semi Bold" pitchFamily="34" charset="0"/>
                <a:ea typeface="Instrument Sans Semi Bold" pitchFamily="34" charset="-122"/>
                <a:cs typeface="Instrument Sans Semi Bold" pitchFamily="34" charset="-120"/>
              </a:rPr>
              <a:t>AWS Infrastructure</a:t>
            </a:r>
            <a:endParaRPr lang="en-US" sz="2200" dirty="0"/>
          </a:p>
        </p:txBody>
      </p:sp>
      <p:sp>
        <p:nvSpPr>
          <p:cNvPr id="10" name="Text 5"/>
          <p:cNvSpPr/>
          <p:nvPr/>
        </p:nvSpPr>
        <p:spPr>
          <a:xfrm>
            <a:off x="1051084" y="5627489"/>
            <a:ext cx="3681770" cy="1088708"/>
          </a:xfrm>
          <a:prstGeom prst="rect">
            <a:avLst/>
          </a:prstGeom>
          <a:noFill/>
          <a:ln/>
        </p:spPr>
        <p:txBody>
          <a:bodyPr wrap="squar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Secure and scalable infrastructure with S3, Lambda, SQS, and CloudFormation.</a:t>
            </a:r>
            <a:endParaRPr lang="en-US" sz="1750" dirty="0"/>
          </a:p>
        </p:txBody>
      </p:sp>
      <p:sp>
        <p:nvSpPr>
          <p:cNvPr id="11" name="Shape 6"/>
          <p:cNvSpPr/>
          <p:nvPr/>
        </p:nvSpPr>
        <p:spPr>
          <a:xfrm>
            <a:off x="5216962" y="4570095"/>
            <a:ext cx="4196358" cy="2403396"/>
          </a:xfrm>
          <a:prstGeom prst="roundRect">
            <a:avLst>
              <a:gd name="adj" fmla="val 6087"/>
            </a:avLst>
          </a:prstGeom>
          <a:solidFill>
            <a:srgbClr val="FFFFFF">
              <a:alpha val="95000"/>
            </a:srgbClr>
          </a:solidFill>
          <a:ln/>
        </p:spPr>
        <p:txBody>
          <a:bodyPr/>
          <a:lstStyle/>
          <a:p>
            <a:endParaRPr lang="tr-TR"/>
          </a:p>
        </p:txBody>
      </p:sp>
      <p:pic>
        <p:nvPicPr>
          <p:cNvPr id="12" name="Image 3" descr="preencoded.png"/>
          <p:cNvPicPr>
            <a:picLocks noChangeAspect="1"/>
          </p:cNvPicPr>
          <p:nvPr/>
        </p:nvPicPr>
        <p:blipFill>
          <a:blip r:embed="rId3"/>
          <a:stretch>
            <a:fillRect/>
          </a:stretch>
        </p:blipFill>
        <p:spPr>
          <a:xfrm>
            <a:off x="5216962" y="4400074"/>
            <a:ext cx="4196358" cy="510301"/>
          </a:xfrm>
          <a:prstGeom prst="rect">
            <a:avLst/>
          </a:prstGeom>
        </p:spPr>
      </p:pic>
      <p:pic>
        <p:nvPicPr>
          <p:cNvPr id="13" name="Image 4" descr="preencoded.png"/>
          <p:cNvPicPr>
            <a:picLocks noChangeAspect="1"/>
          </p:cNvPicPr>
          <p:nvPr/>
        </p:nvPicPr>
        <p:blipFill>
          <a:blip r:embed="rId4"/>
          <a:stretch>
            <a:fillRect/>
          </a:stretch>
        </p:blipFill>
        <p:spPr>
          <a:xfrm>
            <a:off x="6974860" y="4229933"/>
            <a:ext cx="680442" cy="680442"/>
          </a:xfrm>
          <a:prstGeom prst="rect">
            <a:avLst/>
          </a:prstGeom>
        </p:spPr>
      </p:pic>
      <p:pic>
        <p:nvPicPr>
          <p:cNvPr id="14" name="Image 5" descr="preencoded.png"/>
          <p:cNvPicPr>
            <a:picLocks noChangeAspect="1"/>
          </p:cNvPicPr>
          <p:nvPr/>
        </p:nvPicPr>
        <p:blipFill>
          <a:blip r:embed="rId6"/>
          <a:stretch>
            <a:fillRect/>
          </a:stretch>
        </p:blipFill>
        <p:spPr>
          <a:xfrm>
            <a:off x="7178933" y="4400074"/>
            <a:ext cx="272177" cy="340162"/>
          </a:xfrm>
          <a:prstGeom prst="rect">
            <a:avLst/>
          </a:prstGeom>
        </p:spPr>
      </p:pic>
      <p:sp>
        <p:nvSpPr>
          <p:cNvPr id="15" name="Text 7"/>
          <p:cNvSpPr/>
          <p:nvPr/>
        </p:nvSpPr>
        <p:spPr>
          <a:xfrm>
            <a:off x="5474256" y="5137071"/>
            <a:ext cx="2835235" cy="354330"/>
          </a:xfrm>
          <a:prstGeom prst="rect">
            <a:avLst/>
          </a:prstGeom>
          <a:noFill/>
          <a:ln/>
        </p:spPr>
        <p:txBody>
          <a:bodyPr wrap="none" lIns="0" tIns="0" rIns="0" bIns="0" rtlCol="0" anchor="t"/>
          <a:lstStyle/>
          <a:p>
            <a:pPr>
              <a:lnSpc>
                <a:spcPts val="2750"/>
              </a:lnSpc>
            </a:pPr>
            <a:r>
              <a:rPr lang="en-US" sz="2200" dirty="0">
                <a:solidFill>
                  <a:srgbClr val="5B5F71"/>
                </a:solidFill>
                <a:latin typeface="Instrument Sans Semi Bold" pitchFamily="34" charset="0"/>
                <a:ea typeface="Instrument Sans Semi Bold" pitchFamily="34" charset="-122"/>
                <a:cs typeface="Instrument Sans Semi Bold" pitchFamily="34" charset="-120"/>
              </a:rPr>
              <a:t>XSLT Transformation</a:t>
            </a:r>
            <a:endParaRPr lang="en-US" sz="2200" dirty="0"/>
          </a:p>
        </p:txBody>
      </p:sp>
      <p:sp>
        <p:nvSpPr>
          <p:cNvPr id="16" name="Text 8"/>
          <p:cNvSpPr/>
          <p:nvPr/>
        </p:nvSpPr>
        <p:spPr>
          <a:xfrm>
            <a:off x="5474256" y="5627489"/>
            <a:ext cx="3681770" cy="725805"/>
          </a:xfrm>
          <a:prstGeom prst="rect">
            <a:avLst/>
          </a:prstGeom>
          <a:noFill/>
          <a:ln/>
        </p:spPr>
        <p:txBody>
          <a:bodyPr wrap="squar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Accurate and efficient data formatting between XML files.</a:t>
            </a:r>
            <a:endParaRPr lang="en-US" sz="1750" dirty="0"/>
          </a:p>
        </p:txBody>
      </p:sp>
      <p:sp>
        <p:nvSpPr>
          <p:cNvPr id="17" name="Shape 9"/>
          <p:cNvSpPr/>
          <p:nvPr/>
        </p:nvSpPr>
        <p:spPr>
          <a:xfrm>
            <a:off x="9640133" y="4570095"/>
            <a:ext cx="4196358" cy="2403396"/>
          </a:xfrm>
          <a:prstGeom prst="roundRect">
            <a:avLst>
              <a:gd name="adj" fmla="val 6087"/>
            </a:avLst>
          </a:prstGeom>
          <a:solidFill>
            <a:srgbClr val="FFFFFF">
              <a:alpha val="95000"/>
            </a:srgbClr>
          </a:solidFill>
          <a:ln/>
        </p:spPr>
        <p:txBody>
          <a:bodyPr/>
          <a:lstStyle/>
          <a:p>
            <a:endParaRPr lang="tr-TR"/>
          </a:p>
        </p:txBody>
      </p:sp>
      <p:pic>
        <p:nvPicPr>
          <p:cNvPr id="18" name="Image 6" descr="preencoded.png"/>
          <p:cNvPicPr>
            <a:picLocks noChangeAspect="1"/>
          </p:cNvPicPr>
          <p:nvPr/>
        </p:nvPicPr>
        <p:blipFill>
          <a:blip r:embed="rId3"/>
          <a:stretch>
            <a:fillRect/>
          </a:stretch>
        </p:blipFill>
        <p:spPr>
          <a:xfrm>
            <a:off x="9640133" y="4400074"/>
            <a:ext cx="4196358" cy="510301"/>
          </a:xfrm>
          <a:prstGeom prst="rect">
            <a:avLst/>
          </a:prstGeom>
        </p:spPr>
      </p:pic>
      <p:pic>
        <p:nvPicPr>
          <p:cNvPr id="19" name="Image 7" descr="preencoded.png"/>
          <p:cNvPicPr>
            <a:picLocks noChangeAspect="1"/>
          </p:cNvPicPr>
          <p:nvPr/>
        </p:nvPicPr>
        <p:blipFill>
          <a:blip r:embed="rId4"/>
          <a:stretch>
            <a:fillRect/>
          </a:stretch>
        </p:blipFill>
        <p:spPr>
          <a:xfrm>
            <a:off x="11398032" y="4229933"/>
            <a:ext cx="680442" cy="680442"/>
          </a:xfrm>
          <a:prstGeom prst="rect">
            <a:avLst/>
          </a:prstGeom>
        </p:spPr>
      </p:pic>
      <p:pic>
        <p:nvPicPr>
          <p:cNvPr id="20" name="Image 8" descr="preencoded.png"/>
          <p:cNvPicPr>
            <a:picLocks noChangeAspect="1"/>
          </p:cNvPicPr>
          <p:nvPr/>
        </p:nvPicPr>
        <p:blipFill>
          <a:blip r:embed="rId7"/>
          <a:stretch>
            <a:fillRect/>
          </a:stretch>
        </p:blipFill>
        <p:spPr>
          <a:xfrm>
            <a:off x="11602105" y="4400074"/>
            <a:ext cx="272177" cy="340162"/>
          </a:xfrm>
          <a:prstGeom prst="rect">
            <a:avLst/>
          </a:prstGeom>
        </p:spPr>
      </p:pic>
      <p:sp>
        <p:nvSpPr>
          <p:cNvPr id="21" name="Text 10"/>
          <p:cNvSpPr/>
          <p:nvPr/>
        </p:nvSpPr>
        <p:spPr>
          <a:xfrm>
            <a:off x="9897427" y="5137071"/>
            <a:ext cx="2835235" cy="354330"/>
          </a:xfrm>
          <a:prstGeom prst="rect">
            <a:avLst/>
          </a:prstGeom>
          <a:noFill/>
          <a:ln/>
        </p:spPr>
        <p:txBody>
          <a:bodyPr wrap="none" lIns="0" tIns="0" rIns="0" bIns="0" rtlCol="0" anchor="t"/>
          <a:lstStyle/>
          <a:p>
            <a:pPr>
              <a:lnSpc>
                <a:spcPts val="2750"/>
              </a:lnSpc>
            </a:pPr>
            <a:r>
              <a:rPr lang="en-US" sz="2200" dirty="0">
                <a:solidFill>
                  <a:srgbClr val="5B5F71"/>
                </a:solidFill>
                <a:latin typeface="Instrument Sans Semi Bold" pitchFamily="34" charset="0"/>
                <a:ea typeface="Instrument Sans Semi Bold" pitchFamily="34" charset="-122"/>
                <a:cs typeface="Instrument Sans Semi Bold" pitchFamily="34" charset="-120"/>
              </a:rPr>
              <a:t>GPT Integration</a:t>
            </a:r>
            <a:endParaRPr lang="en-US" sz="2200" dirty="0"/>
          </a:p>
        </p:txBody>
      </p:sp>
      <p:sp>
        <p:nvSpPr>
          <p:cNvPr id="22" name="Text 11"/>
          <p:cNvSpPr/>
          <p:nvPr/>
        </p:nvSpPr>
        <p:spPr>
          <a:xfrm>
            <a:off x="9897427" y="5627489"/>
            <a:ext cx="3681770" cy="725805"/>
          </a:xfrm>
          <a:prstGeom prst="rect">
            <a:avLst/>
          </a:prstGeom>
          <a:noFill/>
          <a:ln/>
        </p:spPr>
        <p:txBody>
          <a:bodyPr wrap="squar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Ability to modify XML content with natural language.</a:t>
            </a:r>
            <a:endParaRPr lang="en-US" sz="1750" dirty="0"/>
          </a:p>
        </p:txBody>
      </p:sp>
      <p:pic>
        <p:nvPicPr>
          <p:cNvPr id="23" name="Picture 11">
            <a:extLst>
              <a:ext uri="{FF2B5EF4-FFF2-40B4-BE49-F238E27FC236}">
                <a16:creationId xmlns:a16="http://schemas.microsoft.com/office/drawing/2014/main" id="{23F0B639-901E-6628-B697-C98BBCBCCEBC}"/>
              </a:ext>
            </a:extLst>
          </p:cNvPr>
          <p:cNvPicPr>
            <a:picLocks noChangeAspect="1"/>
          </p:cNvPicPr>
          <p:nvPr/>
        </p:nvPicPr>
        <p:blipFill>
          <a:blip r:embed="rId8"/>
          <a:stretch>
            <a:fillRect/>
          </a:stretch>
        </p:blipFill>
        <p:spPr>
          <a:xfrm>
            <a:off x="12823652" y="7813372"/>
            <a:ext cx="1809750" cy="419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790" y="1312426"/>
            <a:ext cx="2966918" cy="354330"/>
          </a:xfrm>
          <a:prstGeom prst="rect">
            <a:avLst/>
          </a:prstGeom>
          <a:noFill/>
          <a:ln/>
        </p:spPr>
        <p:txBody>
          <a:bodyPr wrap="none" lIns="0" tIns="0" rIns="0" bIns="0" rtlCol="0" anchor="t"/>
          <a:lstStyle/>
          <a:p>
            <a:pPr>
              <a:lnSpc>
                <a:spcPts val="2750"/>
              </a:lnSpc>
            </a:pPr>
            <a:r>
              <a:rPr lang="en-US" sz="2200" dirty="0">
                <a:solidFill>
                  <a:srgbClr val="505468"/>
                </a:solidFill>
                <a:latin typeface="Instrument Sans Semi Bold" pitchFamily="34" charset="0"/>
                <a:ea typeface="Instrument Sans Semi Bold" pitchFamily="34" charset="-122"/>
                <a:cs typeface="Instrument Sans Semi Bold" pitchFamily="34" charset="-120"/>
              </a:rPr>
              <a:t>GPT INTEGRATION</a:t>
            </a:r>
            <a:endParaRPr lang="en-US" sz="2200" dirty="0"/>
          </a:p>
        </p:txBody>
      </p:sp>
      <p:sp>
        <p:nvSpPr>
          <p:cNvPr id="4" name="Text 1"/>
          <p:cNvSpPr/>
          <p:nvPr/>
        </p:nvSpPr>
        <p:spPr>
          <a:xfrm>
            <a:off x="793790" y="1893570"/>
            <a:ext cx="5670590" cy="708779"/>
          </a:xfrm>
          <a:prstGeom prst="rect">
            <a:avLst/>
          </a:prstGeom>
          <a:noFill/>
          <a:ln/>
        </p:spPr>
        <p:txBody>
          <a:bodyPr wrap="none" lIns="0" tIns="0" rIns="0" bIns="0" rtlCol="0" anchor="t"/>
          <a:lstStyle/>
          <a:p>
            <a:pPr>
              <a:lnSpc>
                <a:spcPts val="5550"/>
              </a:lnSpc>
            </a:pPr>
            <a:r>
              <a:rPr lang="en-US" sz="4450" dirty="0">
                <a:solidFill>
                  <a:srgbClr val="505468"/>
                </a:solidFill>
                <a:latin typeface="Instrument Sans Semi Bold" pitchFamily="34" charset="0"/>
                <a:ea typeface="Instrument Sans Semi Bold" pitchFamily="34" charset="-122"/>
                <a:cs typeface="Instrument Sans Semi Bold" pitchFamily="34" charset="-120"/>
              </a:rPr>
              <a:t>Natural Language Interface</a:t>
            </a:r>
            <a:endParaRPr lang="en-US" sz="4450" dirty="0"/>
          </a:p>
        </p:txBody>
      </p:sp>
      <p:sp>
        <p:nvSpPr>
          <p:cNvPr id="5" name="Text 2"/>
          <p:cNvSpPr/>
          <p:nvPr/>
        </p:nvSpPr>
        <p:spPr>
          <a:xfrm>
            <a:off x="793790" y="2942511"/>
            <a:ext cx="7556421" cy="1088708"/>
          </a:xfrm>
          <a:prstGeom prst="rect">
            <a:avLst/>
          </a:prstGeom>
          <a:noFill/>
          <a:ln/>
        </p:spPr>
        <p:txBody>
          <a:bodyPr wrap="squar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Our system offers a GPT-powered natural language interface so that users can make content updates without the need for technical XML knowledge. This speeds up business processes and reduces errors.</a:t>
            </a:r>
            <a:endParaRPr lang="en-US" sz="1750" dirty="0"/>
          </a:p>
        </p:txBody>
      </p:sp>
      <p:sp>
        <p:nvSpPr>
          <p:cNvPr id="6" name="Text 3"/>
          <p:cNvSpPr/>
          <p:nvPr/>
        </p:nvSpPr>
        <p:spPr>
          <a:xfrm>
            <a:off x="793790" y="4513183"/>
            <a:ext cx="3402330" cy="425291"/>
          </a:xfrm>
          <a:prstGeom prst="rect">
            <a:avLst/>
          </a:prstGeom>
          <a:noFill/>
          <a:ln/>
        </p:spPr>
        <p:txBody>
          <a:bodyPr wrap="none" lIns="0" tIns="0" rIns="0" bIns="0" rtlCol="0" anchor="t"/>
          <a:lstStyle/>
          <a:p>
            <a:pPr>
              <a:lnSpc>
                <a:spcPts val="3300"/>
              </a:lnSpc>
            </a:pPr>
            <a:r>
              <a:rPr lang="en-US" sz="2650" dirty="0">
                <a:solidFill>
                  <a:srgbClr val="505468"/>
                </a:solidFill>
                <a:latin typeface="Instrument Sans Semi Bold" pitchFamily="34" charset="0"/>
                <a:ea typeface="Instrument Sans Semi Bold" pitchFamily="34" charset="-122"/>
                <a:cs typeface="Instrument Sans Semi Bold" pitchFamily="34" charset="-120"/>
              </a:rPr>
              <a:t>Traditional Approach</a:t>
            </a:r>
            <a:endParaRPr lang="en-US" sz="2650" dirty="0"/>
          </a:p>
        </p:txBody>
      </p:sp>
      <p:sp>
        <p:nvSpPr>
          <p:cNvPr id="7" name="Text 4"/>
          <p:cNvSpPr/>
          <p:nvPr/>
        </p:nvSpPr>
        <p:spPr>
          <a:xfrm>
            <a:off x="793790" y="5165288"/>
            <a:ext cx="3501509" cy="725805"/>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Requirement of complex XSLT knowledge</a:t>
            </a:r>
            <a:endParaRPr lang="en-US" sz="1750" dirty="0"/>
          </a:p>
        </p:txBody>
      </p:sp>
      <p:sp>
        <p:nvSpPr>
          <p:cNvPr id="8" name="Text 5"/>
          <p:cNvSpPr/>
          <p:nvPr/>
        </p:nvSpPr>
        <p:spPr>
          <a:xfrm>
            <a:off x="793790" y="5970389"/>
            <a:ext cx="35015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Manual XML edits</a:t>
            </a:r>
            <a:endParaRPr lang="en-US" sz="1750" dirty="0"/>
          </a:p>
        </p:txBody>
      </p:sp>
      <p:sp>
        <p:nvSpPr>
          <p:cNvPr id="9" name="Text 6"/>
          <p:cNvSpPr/>
          <p:nvPr/>
        </p:nvSpPr>
        <p:spPr>
          <a:xfrm>
            <a:off x="793790" y="6412587"/>
            <a:ext cx="35015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High probability of making mistakes</a:t>
            </a:r>
            <a:endParaRPr lang="en-US" sz="1750" dirty="0"/>
          </a:p>
        </p:txBody>
      </p:sp>
      <p:sp>
        <p:nvSpPr>
          <p:cNvPr id="10" name="Text 7"/>
          <p:cNvSpPr/>
          <p:nvPr/>
        </p:nvSpPr>
        <p:spPr>
          <a:xfrm>
            <a:off x="4856321" y="4513183"/>
            <a:ext cx="3501509" cy="850583"/>
          </a:xfrm>
          <a:prstGeom prst="rect">
            <a:avLst/>
          </a:prstGeom>
          <a:noFill/>
          <a:ln/>
        </p:spPr>
        <p:txBody>
          <a:bodyPr wrap="square" lIns="0" tIns="0" rIns="0" bIns="0" rtlCol="0" anchor="t"/>
          <a:lstStyle/>
          <a:p>
            <a:pPr>
              <a:lnSpc>
                <a:spcPts val="3300"/>
              </a:lnSpc>
            </a:pPr>
            <a:r>
              <a:rPr lang="en-US" sz="2650" dirty="0">
                <a:solidFill>
                  <a:srgbClr val="505468"/>
                </a:solidFill>
                <a:latin typeface="Instrument Sans Semi Bold" pitchFamily="34" charset="0"/>
                <a:ea typeface="Instrument Sans Semi Bold" pitchFamily="34" charset="-122"/>
                <a:cs typeface="Instrument Sans Semi Bold" pitchFamily="34" charset="-120"/>
              </a:rPr>
              <a:t>GPT-Powered Approach</a:t>
            </a:r>
            <a:endParaRPr lang="en-US" sz="2650" dirty="0"/>
          </a:p>
        </p:txBody>
      </p:sp>
      <p:sp>
        <p:nvSpPr>
          <p:cNvPr id="11" name="Text 8"/>
          <p:cNvSpPr/>
          <p:nvPr/>
        </p:nvSpPr>
        <p:spPr>
          <a:xfrm>
            <a:off x="4856321" y="5590580"/>
            <a:ext cx="35015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Simple English commands</a:t>
            </a:r>
            <a:endParaRPr lang="en-US" sz="1750" dirty="0"/>
          </a:p>
        </p:txBody>
      </p:sp>
      <p:sp>
        <p:nvSpPr>
          <p:cNvPr id="12" name="Text 9"/>
          <p:cNvSpPr/>
          <p:nvPr/>
        </p:nvSpPr>
        <p:spPr>
          <a:xfrm>
            <a:off x="4856321" y="6032778"/>
            <a:ext cx="35015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Automatic XML changes</a:t>
            </a:r>
            <a:endParaRPr lang="en-US" sz="1750" dirty="0"/>
          </a:p>
        </p:txBody>
      </p:sp>
      <p:sp>
        <p:nvSpPr>
          <p:cNvPr id="13" name="Text 10"/>
          <p:cNvSpPr/>
          <p:nvPr/>
        </p:nvSpPr>
        <p:spPr>
          <a:xfrm>
            <a:off x="4856321" y="6474976"/>
            <a:ext cx="35015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5B5F71"/>
                </a:solidFill>
                <a:latin typeface="Instrument Sans Medium" pitchFamily="34" charset="0"/>
                <a:ea typeface="Instrument Sans Medium" pitchFamily="34" charset="-122"/>
                <a:cs typeface="Instrument Sans Medium" pitchFamily="34" charset="-120"/>
              </a:rPr>
              <a:t>User-friendly interface</a:t>
            </a:r>
            <a:endParaRPr lang="en-US" sz="1750" dirty="0"/>
          </a:p>
        </p:txBody>
      </p:sp>
      <p:pic>
        <p:nvPicPr>
          <p:cNvPr id="15" name="Resim 14" descr="metin, ekran görüntüsü, yazı tipi, web sayfası içeren bir resim&#10;&#10;Yapay zeka tarafından oluşturulmuş içerik yanlış olabilir.">
            <a:extLst>
              <a:ext uri="{FF2B5EF4-FFF2-40B4-BE49-F238E27FC236}">
                <a16:creationId xmlns:a16="http://schemas.microsoft.com/office/drawing/2014/main" id="{53AC8318-5F71-53B0-2805-9828533DD96B}"/>
              </a:ext>
            </a:extLst>
          </p:cNvPr>
          <p:cNvPicPr>
            <a:picLocks noChangeAspect="1"/>
          </p:cNvPicPr>
          <p:nvPr/>
        </p:nvPicPr>
        <p:blipFill>
          <a:blip r:embed="rId3"/>
          <a:stretch>
            <a:fillRect/>
          </a:stretch>
        </p:blipFill>
        <p:spPr>
          <a:xfrm>
            <a:off x="8060766" y="1219200"/>
            <a:ext cx="6569633" cy="7010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39215"/>
            <a:ext cx="3101221" cy="354330"/>
          </a:xfrm>
          <a:prstGeom prst="rect">
            <a:avLst/>
          </a:prstGeom>
          <a:noFill/>
          <a:ln/>
        </p:spPr>
        <p:txBody>
          <a:bodyPr wrap="none" lIns="0" tIns="0" rIns="0" bIns="0" rtlCol="0" anchor="t"/>
          <a:lstStyle/>
          <a:p>
            <a:pPr>
              <a:lnSpc>
                <a:spcPts val="2750"/>
              </a:lnSpc>
            </a:pPr>
            <a:r>
              <a:rPr lang="en-US" sz="2200" dirty="0">
                <a:solidFill>
                  <a:srgbClr val="505468"/>
                </a:solidFill>
                <a:latin typeface="Instrument Sans Semi Bold" pitchFamily="34" charset="0"/>
                <a:ea typeface="Instrument Sans Semi Bold" pitchFamily="34" charset="-122"/>
                <a:cs typeface="Instrument Sans Semi Bold" pitchFamily="34" charset="-120"/>
              </a:rPr>
              <a:t>USER INTERACTION</a:t>
            </a:r>
            <a:endParaRPr lang="en-US" sz="2200" dirty="0"/>
          </a:p>
        </p:txBody>
      </p:sp>
      <p:sp>
        <p:nvSpPr>
          <p:cNvPr id="3" name="Text 1"/>
          <p:cNvSpPr/>
          <p:nvPr/>
        </p:nvSpPr>
        <p:spPr>
          <a:xfrm>
            <a:off x="793790" y="1920359"/>
            <a:ext cx="8418552" cy="708779"/>
          </a:xfrm>
          <a:prstGeom prst="rect">
            <a:avLst/>
          </a:prstGeom>
          <a:noFill/>
          <a:ln/>
        </p:spPr>
        <p:txBody>
          <a:bodyPr wrap="none" lIns="0" tIns="0" rIns="0" bIns="0" rtlCol="0" anchor="t"/>
          <a:lstStyle/>
          <a:p>
            <a:pPr>
              <a:lnSpc>
                <a:spcPts val="5550"/>
              </a:lnSpc>
            </a:pPr>
            <a:r>
              <a:rPr lang="en-US" sz="4450" dirty="0">
                <a:solidFill>
                  <a:srgbClr val="505468"/>
                </a:solidFill>
                <a:latin typeface="Instrument Sans Semi Bold" pitchFamily="34" charset="0"/>
                <a:ea typeface="Instrument Sans Semi Bold" pitchFamily="34" charset="-122"/>
                <a:cs typeface="Instrument Sans Semi Bold" pitchFamily="34" charset="-120"/>
              </a:rPr>
              <a:t>XML Management with Verbal Commands</a:t>
            </a:r>
            <a:endParaRPr lang="en-US" sz="4450" dirty="0"/>
          </a:p>
        </p:txBody>
      </p:sp>
      <p:sp>
        <p:nvSpPr>
          <p:cNvPr id="4" name="Text 2"/>
          <p:cNvSpPr/>
          <p:nvPr/>
        </p:nvSpPr>
        <p:spPr>
          <a:xfrm>
            <a:off x="793790" y="2969300"/>
            <a:ext cx="13042821" cy="1088708"/>
          </a:xfrm>
          <a:prstGeom prst="rect">
            <a:avLst/>
          </a:prstGeom>
          <a:noFill/>
          <a:ln/>
        </p:spPr>
        <p:txBody>
          <a:bodyPr wrap="squar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Users can interact through the </a:t>
            </a:r>
            <a:r>
              <a:rPr lang="en-US" sz="1750" dirty="0" err="1">
                <a:solidFill>
                  <a:srgbClr val="5B5F71"/>
                </a:solidFill>
                <a:latin typeface="Instrument Sans Medium" pitchFamily="34" charset="0"/>
                <a:ea typeface="Instrument Sans Medium" pitchFamily="34" charset="-122"/>
                <a:cs typeface="Instrument Sans Medium" pitchFamily="34" charset="-120"/>
              </a:rPr>
              <a:t>Streamlit</a:t>
            </a:r>
            <a:r>
              <a:rPr lang="en-US" sz="1750" dirty="0">
                <a:solidFill>
                  <a:srgbClr val="5B5F71"/>
                </a:solidFill>
                <a:latin typeface="Instrument Sans Medium" pitchFamily="34" charset="0"/>
                <a:ea typeface="Instrument Sans Medium" pitchFamily="34" charset="-122"/>
                <a:cs typeface="Instrument Sans Medium" pitchFamily="34" charset="-120"/>
              </a:rPr>
              <a:t> app or directly with the system using natural language commands. For example, they can make complex XML updates with simple commands such as "Change the price of all products in category A to 10".</a:t>
            </a:r>
            <a:endParaRPr lang="en-US" sz="1750" dirty="0"/>
          </a:p>
        </p:txBody>
      </p:sp>
      <p:pic>
        <p:nvPicPr>
          <p:cNvPr id="5" name="Image 0" descr="preencoded.png"/>
          <p:cNvPicPr>
            <a:picLocks noChangeAspect="1"/>
          </p:cNvPicPr>
          <p:nvPr/>
        </p:nvPicPr>
        <p:blipFill>
          <a:blip r:embed="rId3"/>
          <a:stretch>
            <a:fillRect/>
          </a:stretch>
        </p:blipFill>
        <p:spPr>
          <a:xfrm>
            <a:off x="793790" y="4313158"/>
            <a:ext cx="4347567" cy="907256"/>
          </a:xfrm>
          <a:prstGeom prst="rect">
            <a:avLst/>
          </a:prstGeom>
        </p:spPr>
      </p:pic>
      <p:sp>
        <p:nvSpPr>
          <p:cNvPr id="6" name="Text 3"/>
          <p:cNvSpPr/>
          <p:nvPr/>
        </p:nvSpPr>
        <p:spPr>
          <a:xfrm>
            <a:off x="1020604" y="5447228"/>
            <a:ext cx="2835235" cy="354330"/>
          </a:xfrm>
          <a:prstGeom prst="rect">
            <a:avLst/>
          </a:prstGeom>
          <a:noFill/>
          <a:ln/>
        </p:spPr>
        <p:txBody>
          <a:bodyPr wrap="none" lIns="0" tIns="0" rIns="0" bIns="0" rtlCol="0" anchor="t"/>
          <a:lstStyle/>
          <a:p>
            <a:pPr>
              <a:lnSpc>
                <a:spcPts val="2750"/>
              </a:lnSpc>
            </a:pPr>
            <a:r>
              <a:rPr lang="en-US" sz="2200" dirty="0">
                <a:solidFill>
                  <a:srgbClr val="5B5F71"/>
                </a:solidFill>
                <a:latin typeface="Instrument Sans Semi Bold" pitchFamily="34" charset="0"/>
                <a:ea typeface="Instrument Sans Semi Bold" pitchFamily="34" charset="-122"/>
                <a:cs typeface="Instrument Sans Semi Bold" pitchFamily="34" charset="-120"/>
              </a:rPr>
              <a:t>User Command</a:t>
            </a:r>
            <a:endParaRPr lang="en-US" sz="2200" dirty="0"/>
          </a:p>
        </p:txBody>
      </p:sp>
      <p:sp>
        <p:nvSpPr>
          <p:cNvPr id="7" name="Text 4"/>
          <p:cNvSpPr/>
          <p:nvPr/>
        </p:nvSpPr>
        <p:spPr>
          <a:xfrm>
            <a:off x="1020604" y="5937647"/>
            <a:ext cx="3893939" cy="362903"/>
          </a:xfrm>
          <a:prstGeom prst="rect">
            <a:avLst/>
          </a:prstGeom>
          <a:noFill/>
          <a:ln/>
        </p:spPr>
        <p:txBody>
          <a:bodyPr wrap="non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Enters demand in natural language.</a:t>
            </a:r>
            <a:endParaRPr lang="en-US" sz="1750" dirty="0"/>
          </a:p>
        </p:txBody>
      </p:sp>
      <p:pic>
        <p:nvPicPr>
          <p:cNvPr id="8" name="Image 1" descr="preencoded.png"/>
          <p:cNvPicPr>
            <a:picLocks noChangeAspect="1"/>
          </p:cNvPicPr>
          <p:nvPr/>
        </p:nvPicPr>
        <p:blipFill>
          <a:blip r:embed="rId4"/>
          <a:stretch>
            <a:fillRect/>
          </a:stretch>
        </p:blipFill>
        <p:spPr>
          <a:xfrm>
            <a:off x="5141357" y="4313158"/>
            <a:ext cx="4347567" cy="907256"/>
          </a:xfrm>
          <a:prstGeom prst="rect">
            <a:avLst/>
          </a:prstGeom>
        </p:spPr>
      </p:pic>
      <p:sp>
        <p:nvSpPr>
          <p:cNvPr id="9" name="Text 5"/>
          <p:cNvSpPr/>
          <p:nvPr/>
        </p:nvSpPr>
        <p:spPr>
          <a:xfrm>
            <a:off x="5368171" y="5447228"/>
            <a:ext cx="2835235" cy="354330"/>
          </a:xfrm>
          <a:prstGeom prst="rect">
            <a:avLst/>
          </a:prstGeom>
          <a:noFill/>
          <a:ln/>
        </p:spPr>
        <p:txBody>
          <a:bodyPr wrap="none" lIns="0" tIns="0" rIns="0" bIns="0" rtlCol="0" anchor="t"/>
          <a:lstStyle/>
          <a:p>
            <a:pPr>
              <a:lnSpc>
                <a:spcPts val="2750"/>
              </a:lnSpc>
            </a:pPr>
            <a:r>
              <a:rPr lang="en-US" sz="2200" dirty="0">
                <a:solidFill>
                  <a:srgbClr val="5B5F71"/>
                </a:solidFill>
                <a:latin typeface="Instrument Sans Semi Bold" pitchFamily="34" charset="0"/>
                <a:ea typeface="Instrument Sans Semi Bold" pitchFamily="34" charset="-122"/>
                <a:cs typeface="Instrument Sans Semi Bold" pitchFamily="34" charset="-120"/>
              </a:rPr>
              <a:t>GPT Processing</a:t>
            </a:r>
            <a:endParaRPr lang="en-US" sz="2200" dirty="0"/>
          </a:p>
        </p:txBody>
      </p:sp>
      <p:sp>
        <p:nvSpPr>
          <p:cNvPr id="10" name="Text 6"/>
          <p:cNvSpPr/>
          <p:nvPr/>
        </p:nvSpPr>
        <p:spPr>
          <a:xfrm>
            <a:off x="5368171" y="5937647"/>
            <a:ext cx="3893939" cy="725805"/>
          </a:xfrm>
          <a:prstGeom prst="rect">
            <a:avLst/>
          </a:prstGeom>
          <a:noFill/>
          <a:ln/>
        </p:spPr>
        <p:txBody>
          <a:bodyPr wrap="squar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Understands the command and prepares the XML transformation.</a:t>
            </a:r>
            <a:endParaRPr lang="en-US" sz="1750" dirty="0"/>
          </a:p>
        </p:txBody>
      </p:sp>
      <p:pic>
        <p:nvPicPr>
          <p:cNvPr id="11" name="Image 2" descr="preencoded.png"/>
          <p:cNvPicPr>
            <a:picLocks noChangeAspect="1"/>
          </p:cNvPicPr>
          <p:nvPr/>
        </p:nvPicPr>
        <p:blipFill>
          <a:blip r:embed="rId5"/>
          <a:stretch>
            <a:fillRect/>
          </a:stretch>
        </p:blipFill>
        <p:spPr>
          <a:xfrm>
            <a:off x="9488924" y="4313158"/>
            <a:ext cx="4347567" cy="907256"/>
          </a:xfrm>
          <a:prstGeom prst="rect">
            <a:avLst/>
          </a:prstGeom>
        </p:spPr>
      </p:pic>
      <p:sp>
        <p:nvSpPr>
          <p:cNvPr id="12" name="Text 7"/>
          <p:cNvSpPr/>
          <p:nvPr/>
        </p:nvSpPr>
        <p:spPr>
          <a:xfrm>
            <a:off x="9715738" y="5447228"/>
            <a:ext cx="2835235" cy="354330"/>
          </a:xfrm>
          <a:prstGeom prst="rect">
            <a:avLst/>
          </a:prstGeom>
          <a:noFill/>
          <a:ln/>
        </p:spPr>
        <p:txBody>
          <a:bodyPr wrap="none" lIns="0" tIns="0" rIns="0" bIns="0" rtlCol="0" anchor="t"/>
          <a:lstStyle/>
          <a:p>
            <a:pPr>
              <a:lnSpc>
                <a:spcPts val="2750"/>
              </a:lnSpc>
            </a:pPr>
            <a:r>
              <a:rPr lang="en-US" sz="2200" dirty="0">
                <a:solidFill>
                  <a:srgbClr val="5B5F71"/>
                </a:solidFill>
                <a:latin typeface="Instrument Sans Semi Bold" pitchFamily="34" charset="0"/>
                <a:ea typeface="Instrument Sans Semi Bold" pitchFamily="34" charset="-122"/>
                <a:cs typeface="Instrument Sans Semi Bold" pitchFamily="34" charset="-120"/>
              </a:rPr>
              <a:t>XML Update</a:t>
            </a:r>
            <a:endParaRPr lang="en-US" sz="2200" dirty="0"/>
          </a:p>
        </p:txBody>
      </p:sp>
      <p:sp>
        <p:nvSpPr>
          <p:cNvPr id="13" name="Text 8"/>
          <p:cNvSpPr/>
          <p:nvPr/>
        </p:nvSpPr>
        <p:spPr>
          <a:xfrm>
            <a:off x="9715738" y="5937647"/>
            <a:ext cx="3893939" cy="725805"/>
          </a:xfrm>
          <a:prstGeom prst="rect">
            <a:avLst/>
          </a:prstGeom>
          <a:noFill/>
          <a:ln/>
        </p:spPr>
        <p:txBody>
          <a:bodyPr wrap="squar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The changes are applied automatically.</a:t>
            </a:r>
            <a:endParaRPr lang="en-US" sz="1750" dirty="0"/>
          </a:p>
        </p:txBody>
      </p:sp>
      <p:pic>
        <p:nvPicPr>
          <p:cNvPr id="14" name="Picture 11">
            <a:extLst>
              <a:ext uri="{FF2B5EF4-FFF2-40B4-BE49-F238E27FC236}">
                <a16:creationId xmlns:a16="http://schemas.microsoft.com/office/drawing/2014/main" id="{8233F5BE-7558-127B-F65D-B3318FFDCD64}"/>
              </a:ext>
            </a:extLst>
          </p:cNvPr>
          <p:cNvPicPr>
            <a:picLocks noChangeAspect="1"/>
          </p:cNvPicPr>
          <p:nvPr/>
        </p:nvPicPr>
        <p:blipFill>
          <a:blip r:embed="rId6"/>
          <a:stretch>
            <a:fillRect/>
          </a:stretch>
        </p:blipFill>
        <p:spPr>
          <a:xfrm>
            <a:off x="12823652" y="7813372"/>
            <a:ext cx="1809750" cy="419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48878" y="431244"/>
            <a:ext cx="2443520" cy="245031"/>
          </a:xfrm>
          <a:prstGeom prst="rect">
            <a:avLst/>
          </a:prstGeom>
          <a:noFill/>
          <a:ln/>
        </p:spPr>
        <p:txBody>
          <a:bodyPr wrap="none" lIns="0" tIns="0" rIns="0" bIns="0" rtlCol="0" anchor="t"/>
          <a:lstStyle/>
          <a:p>
            <a:pPr marL="0" indent="0" algn="l">
              <a:lnSpc>
                <a:spcPts val="1900"/>
              </a:lnSpc>
              <a:buNone/>
            </a:pPr>
            <a:r>
              <a:rPr lang="tr-TR" sz="1500" dirty="0">
                <a:solidFill>
                  <a:srgbClr val="505468"/>
                </a:solidFill>
                <a:latin typeface="Instrument Sans Semi Bold" pitchFamily="34" charset="0"/>
                <a:ea typeface="Instrument Sans Semi Bold" pitchFamily="34" charset="-122"/>
                <a:cs typeface="Instrument Sans Semi Bold" pitchFamily="34" charset="-120"/>
              </a:rPr>
              <a:t>CONVERSION MECHANISM</a:t>
            </a:r>
            <a:r>
              <a:rPr lang="en-US" sz="1500" dirty="0">
                <a:solidFill>
                  <a:srgbClr val="505468"/>
                </a:solidFill>
                <a:latin typeface="Instrument Sans Semi Bold" pitchFamily="34" charset="0"/>
                <a:ea typeface="Instrument Sans Semi Bold" pitchFamily="34" charset="-122"/>
                <a:cs typeface="Instrument Sans Semi Bold" pitchFamily="34" charset="-120"/>
              </a:rPr>
              <a:t>I</a:t>
            </a:r>
            <a:endParaRPr lang="en-US" sz="1500" dirty="0"/>
          </a:p>
        </p:txBody>
      </p:sp>
      <p:sp>
        <p:nvSpPr>
          <p:cNvPr id="3" name="Text 1"/>
          <p:cNvSpPr/>
          <p:nvPr/>
        </p:nvSpPr>
        <p:spPr>
          <a:xfrm>
            <a:off x="548878" y="833080"/>
            <a:ext cx="5022866" cy="490061"/>
          </a:xfrm>
          <a:prstGeom prst="rect">
            <a:avLst/>
          </a:prstGeom>
          <a:noFill/>
          <a:ln/>
        </p:spPr>
        <p:txBody>
          <a:bodyPr wrap="none" lIns="0" tIns="0" rIns="0" bIns="0" rtlCol="0" anchor="t"/>
          <a:lstStyle/>
          <a:p>
            <a:pPr>
              <a:lnSpc>
                <a:spcPts val="3850"/>
              </a:lnSpc>
            </a:pPr>
            <a:r>
              <a:rPr lang="en-US" sz="3050" dirty="0">
                <a:solidFill>
                  <a:srgbClr val="505468"/>
                </a:solidFill>
                <a:latin typeface="Instrument Sans Semi Bold" pitchFamily="34" charset="0"/>
                <a:ea typeface="Instrument Sans Semi Bold" pitchFamily="34" charset="-122"/>
                <a:cs typeface="Instrument Sans Semi Bold" pitchFamily="34" charset="-120"/>
              </a:rPr>
              <a:t>Processing of Responses</a:t>
            </a:r>
            <a:endParaRPr lang="en-US" sz="3050" dirty="0"/>
          </a:p>
        </p:txBody>
      </p:sp>
      <p:sp>
        <p:nvSpPr>
          <p:cNvPr id="4" name="Text 2"/>
          <p:cNvSpPr/>
          <p:nvPr/>
        </p:nvSpPr>
        <p:spPr>
          <a:xfrm>
            <a:off x="548878" y="1558290"/>
            <a:ext cx="13532644" cy="501729"/>
          </a:xfrm>
          <a:prstGeom prst="rect">
            <a:avLst/>
          </a:prstGeom>
          <a:noFill/>
          <a:ln/>
        </p:spPr>
        <p:txBody>
          <a:bodyPr wrap="square" lIns="0" tIns="0" rIns="0" bIns="0" rtlCol="0" anchor="t"/>
          <a:lstStyle/>
          <a:p>
            <a:pPr>
              <a:lnSpc>
                <a:spcPts val="1950"/>
              </a:lnSpc>
            </a:pPr>
            <a:r>
              <a:rPr lang="en-US" sz="1600" dirty="0">
                <a:solidFill>
                  <a:srgbClr val="5B5F71"/>
                </a:solidFill>
                <a:latin typeface="Instrument Sans Medium" pitchFamily="34" charset="0"/>
                <a:ea typeface="Instrument Sans Medium" pitchFamily="34" charset="-122"/>
                <a:cs typeface="Instrument Sans Medium" pitchFamily="34" charset="-120"/>
              </a:rPr>
              <a:t>Responses from GPT are carefully processed by our system. The model creates the XSLT transformation, which is automatically applied by AWS Lambda functions to update the XML files</a:t>
            </a:r>
            <a:r>
              <a:rPr lang="en-US" sz="1200" dirty="0">
                <a:solidFill>
                  <a:srgbClr val="5B5F71"/>
                </a:solidFill>
                <a:latin typeface="Instrument Sans Medium" pitchFamily="34" charset="0"/>
                <a:ea typeface="Instrument Sans Medium" pitchFamily="34" charset="-122"/>
                <a:cs typeface="Instrument Sans Medium" pitchFamily="34" charset="-120"/>
              </a:rPr>
              <a:t>.</a:t>
            </a:r>
            <a:endParaRPr lang="en-US" sz="1200" dirty="0"/>
          </a:p>
        </p:txBody>
      </p:sp>
      <p:pic>
        <p:nvPicPr>
          <p:cNvPr id="5" name="Image 0" descr="preencoded.png"/>
          <p:cNvPicPr>
            <a:picLocks noChangeAspect="1"/>
          </p:cNvPicPr>
          <p:nvPr/>
        </p:nvPicPr>
        <p:blipFill>
          <a:blip r:embed="rId3"/>
          <a:stretch>
            <a:fillRect/>
          </a:stretch>
        </p:blipFill>
        <p:spPr>
          <a:xfrm>
            <a:off x="548878" y="2412683"/>
            <a:ext cx="5705618" cy="5705618"/>
          </a:xfrm>
          <a:prstGeom prst="rect">
            <a:avLst/>
          </a:prstGeom>
        </p:spPr>
      </p:pic>
      <p:sp>
        <p:nvSpPr>
          <p:cNvPr id="6" name="Shape 3"/>
          <p:cNvSpPr/>
          <p:nvPr/>
        </p:nvSpPr>
        <p:spPr>
          <a:xfrm>
            <a:off x="7514153" y="2412683"/>
            <a:ext cx="156805" cy="966311"/>
          </a:xfrm>
          <a:prstGeom prst="roundRect">
            <a:avLst>
              <a:gd name="adj" fmla="val 42008"/>
            </a:avLst>
          </a:prstGeom>
          <a:solidFill>
            <a:srgbClr val="E2E3E9"/>
          </a:solidFill>
          <a:ln w="7620">
            <a:solidFill>
              <a:srgbClr val="C8C9CF"/>
            </a:solidFill>
            <a:prstDash val="solid"/>
          </a:ln>
        </p:spPr>
        <p:txBody>
          <a:bodyPr/>
          <a:lstStyle/>
          <a:p>
            <a:endParaRPr lang="tr-TR"/>
          </a:p>
        </p:txBody>
      </p:sp>
      <p:sp>
        <p:nvSpPr>
          <p:cNvPr id="7" name="Text 4"/>
          <p:cNvSpPr/>
          <p:nvPr/>
        </p:nvSpPr>
        <p:spPr>
          <a:xfrm>
            <a:off x="7827764" y="2569488"/>
            <a:ext cx="1960364" cy="245031"/>
          </a:xfrm>
          <a:prstGeom prst="rect">
            <a:avLst/>
          </a:prstGeom>
          <a:noFill/>
          <a:ln/>
        </p:spPr>
        <p:txBody>
          <a:bodyPr wrap="none" lIns="0" tIns="0" rIns="0" bIns="0" rtlCol="0" anchor="t"/>
          <a:lstStyle/>
          <a:p>
            <a:pPr>
              <a:lnSpc>
                <a:spcPts val="1900"/>
              </a:lnSpc>
            </a:pPr>
            <a:r>
              <a:rPr lang="en-US" sz="1500">
                <a:solidFill>
                  <a:srgbClr val="5B5F71"/>
                </a:solidFill>
                <a:latin typeface="Instrument Sans Semi Bold" pitchFamily="34" charset="0"/>
                <a:ea typeface="Instrument Sans Semi Bold" pitchFamily="34" charset="-122"/>
                <a:cs typeface="Instrument Sans Semi Bold" pitchFamily="34" charset="-120"/>
              </a:rPr>
              <a:t>Receiving the Response</a:t>
            </a:r>
            <a:endParaRPr lang="en-US" sz="1500" dirty="0"/>
          </a:p>
        </p:txBody>
      </p:sp>
      <p:sp>
        <p:nvSpPr>
          <p:cNvPr id="8" name="Text 5"/>
          <p:cNvSpPr/>
          <p:nvPr/>
        </p:nvSpPr>
        <p:spPr>
          <a:xfrm>
            <a:off x="7827764" y="2971324"/>
            <a:ext cx="6261378" cy="250865"/>
          </a:xfrm>
          <a:prstGeom prst="rect">
            <a:avLst/>
          </a:prstGeom>
          <a:noFill/>
          <a:ln/>
        </p:spPr>
        <p:txBody>
          <a:bodyPr wrap="none" lIns="0" tIns="0" rIns="0" bIns="0" rtlCol="0" anchor="t"/>
          <a:lstStyle/>
          <a:p>
            <a:pPr>
              <a:lnSpc>
                <a:spcPts val="1950"/>
              </a:lnSpc>
            </a:pPr>
            <a:r>
              <a:rPr lang="en-US" sz="1200" dirty="0">
                <a:solidFill>
                  <a:srgbClr val="5B5F71"/>
                </a:solidFill>
                <a:latin typeface="Instrument Sans Medium" pitchFamily="34" charset="0"/>
                <a:ea typeface="Instrument Sans Medium" pitchFamily="34" charset="-122"/>
                <a:cs typeface="Instrument Sans Medium" pitchFamily="34" charset="-120"/>
              </a:rPr>
              <a:t>From GPT comes the XSLT conversion command.</a:t>
            </a:r>
            <a:endParaRPr lang="en-US" sz="1200" dirty="0"/>
          </a:p>
        </p:txBody>
      </p:sp>
      <p:sp>
        <p:nvSpPr>
          <p:cNvPr id="9" name="Shape 6"/>
          <p:cNvSpPr/>
          <p:nvPr/>
        </p:nvSpPr>
        <p:spPr>
          <a:xfrm>
            <a:off x="7749302" y="3496508"/>
            <a:ext cx="156805" cy="966311"/>
          </a:xfrm>
          <a:prstGeom prst="roundRect">
            <a:avLst>
              <a:gd name="adj" fmla="val 42008"/>
            </a:avLst>
          </a:prstGeom>
          <a:solidFill>
            <a:srgbClr val="E2E3E9"/>
          </a:solidFill>
          <a:ln w="7620">
            <a:solidFill>
              <a:srgbClr val="C8C9CF"/>
            </a:solidFill>
            <a:prstDash val="solid"/>
          </a:ln>
        </p:spPr>
        <p:txBody>
          <a:bodyPr/>
          <a:lstStyle/>
          <a:p>
            <a:endParaRPr lang="tr-TR"/>
          </a:p>
        </p:txBody>
      </p:sp>
      <p:sp>
        <p:nvSpPr>
          <p:cNvPr id="10" name="Text 7"/>
          <p:cNvSpPr/>
          <p:nvPr/>
        </p:nvSpPr>
        <p:spPr>
          <a:xfrm>
            <a:off x="8062913" y="3653314"/>
            <a:ext cx="1960364" cy="245031"/>
          </a:xfrm>
          <a:prstGeom prst="rect">
            <a:avLst/>
          </a:prstGeom>
          <a:noFill/>
          <a:ln/>
        </p:spPr>
        <p:txBody>
          <a:bodyPr wrap="none" lIns="0" tIns="0" rIns="0" bIns="0" rtlCol="0" anchor="t"/>
          <a:lstStyle/>
          <a:p>
            <a:pPr>
              <a:lnSpc>
                <a:spcPts val="1900"/>
              </a:lnSpc>
            </a:pPr>
            <a:r>
              <a:rPr lang="en-US" sz="1500" dirty="0">
                <a:solidFill>
                  <a:srgbClr val="5B5F71"/>
                </a:solidFill>
                <a:latin typeface="Instrument Sans Semi Bold" pitchFamily="34" charset="0"/>
                <a:ea typeface="Instrument Sans Semi Bold" pitchFamily="34" charset="-122"/>
                <a:cs typeface="Instrument Sans Semi Bold" pitchFamily="34" charset="-120"/>
              </a:rPr>
              <a:t>Verification</a:t>
            </a:r>
            <a:endParaRPr lang="en-US" sz="1500" dirty="0"/>
          </a:p>
        </p:txBody>
      </p:sp>
      <p:sp>
        <p:nvSpPr>
          <p:cNvPr id="11" name="Text 8"/>
          <p:cNvSpPr/>
          <p:nvPr/>
        </p:nvSpPr>
        <p:spPr>
          <a:xfrm>
            <a:off x="8062913" y="4055150"/>
            <a:ext cx="6026229" cy="250865"/>
          </a:xfrm>
          <a:prstGeom prst="rect">
            <a:avLst/>
          </a:prstGeom>
          <a:noFill/>
          <a:ln/>
        </p:spPr>
        <p:txBody>
          <a:bodyPr wrap="none" lIns="0" tIns="0" rIns="0" bIns="0" rtlCol="0" anchor="t"/>
          <a:lstStyle/>
          <a:p>
            <a:pPr>
              <a:lnSpc>
                <a:spcPts val="1950"/>
              </a:lnSpc>
            </a:pPr>
            <a:r>
              <a:rPr lang="en-US" sz="1200" dirty="0">
                <a:solidFill>
                  <a:srgbClr val="5B5F71"/>
                </a:solidFill>
                <a:latin typeface="Instrument Sans Medium" pitchFamily="34" charset="0"/>
                <a:ea typeface="Instrument Sans Medium" pitchFamily="34" charset="-122"/>
                <a:cs typeface="Instrument Sans Medium" pitchFamily="34" charset="-120"/>
              </a:rPr>
              <a:t>The validity of the generated XSLT code is checked.</a:t>
            </a:r>
            <a:endParaRPr lang="en-US" sz="1200" dirty="0"/>
          </a:p>
        </p:txBody>
      </p:sp>
      <p:sp>
        <p:nvSpPr>
          <p:cNvPr id="12" name="Shape 9"/>
          <p:cNvSpPr/>
          <p:nvPr/>
        </p:nvSpPr>
        <p:spPr>
          <a:xfrm>
            <a:off x="7984569" y="4580334"/>
            <a:ext cx="156805" cy="966311"/>
          </a:xfrm>
          <a:prstGeom prst="roundRect">
            <a:avLst>
              <a:gd name="adj" fmla="val 42008"/>
            </a:avLst>
          </a:prstGeom>
          <a:solidFill>
            <a:srgbClr val="E2E3E9"/>
          </a:solidFill>
          <a:ln w="7620">
            <a:solidFill>
              <a:srgbClr val="C8C9CF"/>
            </a:solidFill>
            <a:prstDash val="solid"/>
          </a:ln>
        </p:spPr>
        <p:txBody>
          <a:bodyPr/>
          <a:lstStyle/>
          <a:p>
            <a:endParaRPr lang="tr-TR"/>
          </a:p>
        </p:txBody>
      </p:sp>
      <p:sp>
        <p:nvSpPr>
          <p:cNvPr id="13" name="Text 10"/>
          <p:cNvSpPr/>
          <p:nvPr/>
        </p:nvSpPr>
        <p:spPr>
          <a:xfrm>
            <a:off x="8298180" y="4737140"/>
            <a:ext cx="1960364" cy="245031"/>
          </a:xfrm>
          <a:prstGeom prst="rect">
            <a:avLst/>
          </a:prstGeom>
          <a:noFill/>
          <a:ln/>
        </p:spPr>
        <p:txBody>
          <a:bodyPr wrap="none" lIns="0" tIns="0" rIns="0" bIns="0" rtlCol="0" anchor="t"/>
          <a:lstStyle/>
          <a:p>
            <a:pPr>
              <a:lnSpc>
                <a:spcPts val="1900"/>
              </a:lnSpc>
            </a:pPr>
            <a:r>
              <a:rPr lang="en-US" sz="1500" dirty="0">
                <a:solidFill>
                  <a:srgbClr val="5B5F71"/>
                </a:solidFill>
                <a:latin typeface="Instrument Sans Semi Bold" pitchFamily="34" charset="0"/>
                <a:ea typeface="Instrument Sans Semi Bold" pitchFamily="34" charset="-122"/>
                <a:cs typeface="Instrument Sans Semi Bold" pitchFamily="34" charset="-120"/>
              </a:rPr>
              <a:t>Application</a:t>
            </a:r>
            <a:endParaRPr lang="en-US" sz="1500" dirty="0"/>
          </a:p>
        </p:txBody>
      </p:sp>
      <p:sp>
        <p:nvSpPr>
          <p:cNvPr id="14" name="Text 11"/>
          <p:cNvSpPr/>
          <p:nvPr/>
        </p:nvSpPr>
        <p:spPr>
          <a:xfrm>
            <a:off x="8298180" y="5138976"/>
            <a:ext cx="5790962" cy="250865"/>
          </a:xfrm>
          <a:prstGeom prst="rect">
            <a:avLst/>
          </a:prstGeom>
          <a:noFill/>
          <a:ln/>
        </p:spPr>
        <p:txBody>
          <a:bodyPr wrap="none" lIns="0" tIns="0" rIns="0" bIns="0" rtlCol="0" anchor="t"/>
          <a:lstStyle/>
          <a:p>
            <a:pPr>
              <a:lnSpc>
                <a:spcPts val="1950"/>
              </a:lnSpc>
            </a:pPr>
            <a:r>
              <a:rPr lang="en-US" sz="1200" dirty="0">
                <a:solidFill>
                  <a:srgbClr val="5B5F71"/>
                </a:solidFill>
                <a:latin typeface="Instrument Sans Medium" pitchFamily="34" charset="0"/>
                <a:ea typeface="Instrument Sans Medium" pitchFamily="34" charset="-122"/>
                <a:cs typeface="Instrument Sans Medium" pitchFamily="34" charset="-120"/>
              </a:rPr>
              <a:t>Applied to XML files via Lambda.</a:t>
            </a:r>
            <a:endParaRPr lang="en-US" sz="1200" dirty="0"/>
          </a:p>
        </p:txBody>
      </p:sp>
      <p:pic>
        <p:nvPicPr>
          <p:cNvPr id="15" name="Picture 11">
            <a:extLst>
              <a:ext uri="{FF2B5EF4-FFF2-40B4-BE49-F238E27FC236}">
                <a16:creationId xmlns:a16="http://schemas.microsoft.com/office/drawing/2014/main" id="{33034A07-48E0-25F3-87CF-20D7182BF4F8}"/>
              </a:ext>
            </a:extLst>
          </p:cNvPr>
          <p:cNvPicPr>
            <a:picLocks noChangeAspect="1"/>
          </p:cNvPicPr>
          <p:nvPr/>
        </p:nvPicPr>
        <p:blipFill>
          <a:blip r:embed="rId4"/>
          <a:stretch>
            <a:fillRect/>
          </a:stretch>
        </p:blipFill>
        <p:spPr>
          <a:xfrm>
            <a:off x="12823652" y="7813372"/>
            <a:ext cx="1809750" cy="419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6280" y="562689"/>
            <a:ext cx="2558177" cy="319802"/>
          </a:xfrm>
          <a:prstGeom prst="rect">
            <a:avLst/>
          </a:prstGeom>
          <a:noFill/>
          <a:ln/>
        </p:spPr>
        <p:txBody>
          <a:bodyPr wrap="none" lIns="0" tIns="0" rIns="0" bIns="0" rtlCol="0" anchor="t"/>
          <a:lstStyle/>
          <a:p>
            <a:pPr>
              <a:lnSpc>
                <a:spcPts val="2500"/>
              </a:lnSpc>
            </a:pPr>
            <a:r>
              <a:rPr lang="en-US" sz="2000" dirty="0">
                <a:solidFill>
                  <a:srgbClr val="505468"/>
                </a:solidFill>
                <a:latin typeface="Instrument Sans Semi Bold" pitchFamily="34" charset="0"/>
                <a:ea typeface="Instrument Sans Semi Bold" pitchFamily="34" charset="-122"/>
                <a:cs typeface="Instrument Sans Semi Bold" pitchFamily="34" charset="-120"/>
              </a:rPr>
              <a:t>SAMPLE INTERACTION</a:t>
            </a:r>
            <a:endParaRPr lang="en-US" sz="2000" dirty="0"/>
          </a:p>
        </p:txBody>
      </p:sp>
      <p:sp>
        <p:nvSpPr>
          <p:cNvPr id="3" name="Text 1"/>
          <p:cNvSpPr/>
          <p:nvPr/>
        </p:nvSpPr>
        <p:spPr>
          <a:xfrm>
            <a:off x="716280" y="1087041"/>
            <a:ext cx="5116354" cy="639485"/>
          </a:xfrm>
          <a:prstGeom prst="rect">
            <a:avLst/>
          </a:prstGeom>
          <a:noFill/>
          <a:ln/>
        </p:spPr>
        <p:txBody>
          <a:bodyPr wrap="none" lIns="0" tIns="0" rIns="0" bIns="0" rtlCol="0" anchor="t"/>
          <a:lstStyle/>
          <a:p>
            <a:pPr>
              <a:lnSpc>
                <a:spcPts val="5000"/>
              </a:lnSpc>
            </a:pPr>
            <a:r>
              <a:rPr lang="en-US" sz="4000" dirty="0">
                <a:solidFill>
                  <a:srgbClr val="505468"/>
                </a:solidFill>
                <a:latin typeface="Instrument Sans Semi Bold" pitchFamily="34" charset="0"/>
                <a:ea typeface="Instrument Sans Semi Bold" pitchFamily="34" charset="-122"/>
                <a:cs typeface="Instrument Sans Semi Bold" pitchFamily="34" charset="-120"/>
              </a:rPr>
              <a:t>Before &amp; After</a:t>
            </a:r>
            <a:endParaRPr lang="en-US" sz="4000" dirty="0"/>
          </a:p>
        </p:txBody>
      </p:sp>
      <p:sp>
        <p:nvSpPr>
          <p:cNvPr id="4" name="Text 2"/>
          <p:cNvSpPr/>
          <p:nvPr/>
        </p:nvSpPr>
        <p:spPr>
          <a:xfrm>
            <a:off x="716280" y="2033468"/>
            <a:ext cx="13197840" cy="327422"/>
          </a:xfrm>
          <a:prstGeom prst="rect">
            <a:avLst/>
          </a:prstGeom>
          <a:noFill/>
          <a:ln/>
        </p:spPr>
        <p:txBody>
          <a:bodyPr wrap="none" lIns="0" tIns="0" rIns="0" bIns="0" rtlCol="0" anchor="t"/>
          <a:lstStyle/>
          <a:p>
            <a:pPr>
              <a:lnSpc>
                <a:spcPts val="2550"/>
              </a:lnSpc>
            </a:pPr>
            <a:r>
              <a:rPr lang="en-US" sz="1600" dirty="0">
                <a:solidFill>
                  <a:srgbClr val="5B5F71"/>
                </a:solidFill>
                <a:latin typeface="Instrument Sans Medium" pitchFamily="34" charset="0"/>
                <a:ea typeface="Instrument Sans Medium" pitchFamily="34" charset="-122"/>
                <a:cs typeface="Instrument Sans Medium" pitchFamily="34" charset="-120"/>
              </a:rPr>
              <a:t>The example below shows how  GPT-based interface converts XML files.</a:t>
            </a:r>
            <a:endParaRPr lang="en-US" sz="1600" dirty="0"/>
          </a:p>
        </p:txBody>
      </p:sp>
      <p:sp>
        <p:nvSpPr>
          <p:cNvPr id="5" name="Text 3"/>
          <p:cNvSpPr/>
          <p:nvPr/>
        </p:nvSpPr>
        <p:spPr>
          <a:xfrm>
            <a:off x="716280" y="2591037"/>
            <a:ext cx="2558177" cy="319802"/>
          </a:xfrm>
          <a:prstGeom prst="rect">
            <a:avLst/>
          </a:prstGeom>
          <a:noFill/>
          <a:ln/>
        </p:spPr>
        <p:txBody>
          <a:bodyPr wrap="none" lIns="0" tIns="0" rIns="0" bIns="0" rtlCol="0" anchor="t"/>
          <a:lstStyle/>
          <a:p>
            <a:pPr>
              <a:lnSpc>
                <a:spcPts val="2500"/>
              </a:lnSpc>
            </a:pPr>
            <a:r>
              <a:rPr lang="en-US" sz="2000" dirty="0">
                <a:solidFill>
                  <a:srgbClr val="505468"/>
                </a:solidFill>
                <a:latin typeface="Instrument Sans Semi Bold" pitchFamily="34" charset="0"/>
                <a:ea typeface="Instrument Sans Semi Bold" pitchFamily="34" charset="-122"/>
                <a:cs typeface="Instrument Sans Semi Bold" pitchFamily="34" charset="-120"/>
              </a:rPr>
              <a:t>Before (items.xml)</a:t>
            </a:r>
            <a:endParaRPr lang="en-US" sz="2000" dirty="0"/>
          </a:p>
        </p:txBody>
      </p:sp>
      <p:sp>
        <p:nvSpPr>
          <p:cNvPr id="6" name="Shape 4"/>
          <p:cNvSpPr/>
          <p:nvPr/>
        </p:nvSpPr>
        <p:spPr>
          <a:xfrm>
            <a:off x="716280" y="3345537"/>
            <a:ext cx="6349246" cy="3253740"/>
          </a:xfrm>
          <a:prstGeom prst="roundRect">
            <a:avLst>
              <a:gd name="adj" fmla="val 2642"/>
            </a:avLst>
          </a:prstGeom>
          <a:solidFill>
            <a:srgbClr val="F2F2F2"/>
          </a:solidFill>
          <a:ln/>
        </p:spPr>
        <p:txBody>
          <a:bodyPr/>
          <a:lstStyle/>
          <a:p>
            <a:endParaRPr lang="tr-TR"/>
          </a:p>
        </p:txBody>
      </p:sp>
      <p:sp>
        <p:nvSpPr>
          <p:cNvPr id="7" name="Shape 5"/>
          <p:cNvSpPr/>
          <p:nvPr/>
        </p:nvSpPr>
        <p:spPr>
          <a:xfrm>
            <a:off x="706160" y="2955489"/>
            <a:ext cx="6369487" cy="4187070"/>
          </a:xfrm>
          <a:prstGeom prst="roundRect">
            <a:avLst>
              <a:gd name="adj" fmla="val 943"/>
            </a:avLst>
          </a:prstGeom>
          <a:solidFill>
            <a:srgbClr val="F2F2F2"/>
          </a:solidFill>
          <a:ln/>
        </p:spPr>
        <p:txBody>
          <a:bodyPr/>
          <a:lstStyle/>
          <a:p>
            <a:endParaRPr lang="tr-TR"/>
          </a:p>
        </p:txBody>
      </p:sp>
      <p:sp>
        <p:nvSpPr>
          <p:cNvPr id="8" name="Text 6"/>
          <p:cNvSpPr/>
          <p:nvPr/>
        </p:nvSpPr>
        <p:spPr>
          <a:xfrm>
            <a:off x="814459" y="2993970"/>
            <a:ext cx="5960388" cy="4321374"/>
          </a:xfrm>
          <a:prstGeom prst="rect">
            <a:avLst/>
          </a:prstGeom>
          <a:noFill/>
          <a:ln/>
        </p:spPr>
        <p:txBody>
          <a:bodyPr wrap="square" lIns="0" tIns="0" rIns="0" bIns="0" rtlCol="0" anchor="t"/>
          <a:lstStyle/>
          <a:p>
            <a:r>
              <a:rPr lang="en-US" dirty="0">
                <a:latin typeface="Instrument Sans Semi Bold" panose="020B0604020202020204" charset="0"/>
              </a:rPr>
              <a:t>&lt;items&gt;</a:t>
            </a:r>
          </a:p>
          <a:p>
            <a:r>
              <a:rPr lang="en-US" dirty="0">
                <a:latin typeface="Instrument Sans Semi Bold" panose="020B0604020202020204" charset="0"/>
              </a:rPr>
              <a:t>&lt;item&gt;</a:t>
            </a:r>
          </a:p>
          <a:p>
            <a:r>
              <a:rPr lang="en-US" dirty="0">
                <a:latin typeface="Instrument Sans Semi Bold" panose="020B0604020202020204" charset="0"/>
              </a:rPr>
              <a:t>&lt;number&gt;001&lt;/number&gt;</a:t>
            </a:r>
          </a:p>
          <a:p>
            <a:r>
              <a:rPr lang="en-US" dirty="0">
                <a:latin typeface="Instrument Sans Semi Bold" panose="020B0604020202020204" charset="0"/>
              </a:rPr>
              <a:t>&lt;name&gt;Akıllı </a:t>
            </a:r>
            <a:r>
              <a:rPr lang="en-US" dirty="0" err="1">
                <a:latin typeface="Instrument Sans Semi Bold" panose="020B0604020202020204" charset="0"/>
              </a:rPr>
              <a:t>Telefon</a:t>
            </a:r>
            <a:r>
              <a:rPr lang="en-US" dirty="0">
                <a:latin typeface="Instrument Sans Semi Bold" panose="020B0604020202020204" charset="0"/>
              </a:rPr>
              <a:t>&lt;/name&gt;</a:t>
            </a:r>
          </a:p>
          <a:p>
            <a:r>
              <a:rPr lang="en-US" dirty="0">
                <a:latin typeface="Instrument Sans Semi Bold" panose="020B0604020202020204" charset="0"/>
              </a:rPr>
              <a:t>&lt;brand&gt;Samsung&lt;/brand&gt;</a:t>
            </a:r>
          </a:p>
          <a:p>
            <a:r>
              <a:rPr lang="en-US" dirty="0">
                <a:latin typeface="Instrument Sans Semi Bold" panose="020B0604020202020204" charset="0"/>
              </a:rPr>
              <a:t>&lt;price&gt;40000&lt;/price&gt;</a:t>
            </a:r>
          </a:p>
          <a:p>
            <a:r>
              <a:rPr lang="en-US" dirty="0">
                <a:latin typeface="Instrument Sans Semi Bold" panose="020B0604020202020204" charset="0"/>
              </a:rPr>
              <a:t>&lt;price2&gt;42000&lt;/price2&gt;</a:t>
            </a:r>
          </a:p>
          <a:p>
            <a:r>
              <a:rPr lang="en-US" dirty="0">
                <a:latin typeface="Instrument Sans Semi Bold" panose="020B0604020202020204" charset="0"/>
              </a:rPr>
              <a:t>&lt;features&gt;</a:t>
            </a:r>
          </a:p>
          <a:p>
            <a:r>
              <a:rPr lang="tr-TR" dirty="0">
                <a:latin typeface="Instrument Sans Semi Bold" panose="020B0604020202020204" charset="0"/>
              </a:rPr>
              <a:t>              </a:t>
            </a:r>
            <a:r>
              <a:rPr lang="en-US" dirty="0">
                <a:latin typeface="Instrument Sans Semi Bold" panose="020B0604020202020204" charset="0"/>
              </a:rPr>
              <a:t>&lt;feature&gt;128GB </a:t>
            </a:r>
            <a:r>
              <a:rPr lang="en-US" dirty="0" err="1">
                <a:latin typeface="Instrument Sans Semi Bold" panose="020B0604020202020204" charset="0"/>
              </a:rPr>
              <a:t>Hafıza</a:t>
            </a:r>
            <a:r>
              <a:rPr lang="en-US" dirty="0">
                <a:latin typeface="Instrument Sans Semi Bold" panose="020B0604020202020204" charset="0"/>
              </a:rPr>
              <a:t>&lt;/feature&gt;</a:t>
            </a:r>
          </a:p>
          <a:p>
            <a:r>
              <a:rPr lang="en-US" dirty="0">
                <a:latin typeface="Instrument Sans Semi Bold" panose="020B0604020202020204" charset="0"/>
              </a:rPr>
              <a:t>&lt;feature&gt;6.5 </a:t>
            </a:r>
            <a:r>
              <a:rPr lang="en-US" dirty="0" err="1">
                <a:latin typeface="Instrument Sans Semi Bold" panose="020B0604020202020204" charset="0"/>
              </a:rPr>
              <a:t>inç</a:t>
            </a:r>
            <a:r>
              <a:rPr lang="en-US" dirty="0">
                <a:latin typeface="Instrument Sans Semi Bold" panose="020B0604020202020204" charset="0"/>
              </a:rPr>
              <a:t> </a:t>
            </a:r>
            <a:r>
              <a:rPr lang="en-US" dirty="0" err="1">
                <a:latin typeface="Instrument Sans Semi Bold" panose="020B0604020202020204" charset="0"/>
              </a:rPr>
              <a:t>ekran</a:t>
            </a:r>
            <a:r>
              <a:rPr lang="en-US" dirty="0">
                <a:latin typeface="Instrument Sans Semi Bold" panose="020B0604020202020204" charset="0"/>
              </a:rPr>
              <a:t>&lt;/feature&gt;</a:t>
            </a:r>
          </a:p>
          <a:p>
            <a:r>
              <a:rPr lang="en-US" dirty="0">
                <a:latin typeface="Instrument Sans Semi Bold" panose="020B0604020202020204" charset="0"/>
              </a:rPr>
              <a:t>&lt;/features&gt;</a:t>
            </a:r>
          </a:p>
          <a:p>
            <a:r>
              <a:rPr lang="en-US" dirty="0">
                <a:latin typeface="Instrument Sans Semi Bold" panose="020B0604020202020204" charset="0"/>
              </a:rPr>
              <a:t>&lt;stock&gt;?&lt;/stock&gt;</a:t>
            </a:r>
          </a:p>
          <a:p>
            <a:r>
              <a:rPr lang="en-US" dirty="0">
                <a:latin typeface="Instrument Sans Semi Bold" panose="020B0604020202020204" charset="0"/>
              </a:rPr>
              <a:t>&lt;/item&gt;</a:t>
            </a:r>
          </a:p>
          <a:p>
            <a:r>
              <a:rPr lang="en-US" dirty="0">
                <a:latin typeface="Instrument Sans Semi Bold" panose="020B0604020202020204" charset="0"/>
              </a:rPr>
              <a:t>&lt;item&gt;</a:t>
            </a:r>
          </a:p>
          <a:p>
            <a:pPr marL="0" indent="0" algn="l">
              <a:lnSpc>
                <a:spcPts val="2550"/>
              </a:lnSpc>
              <a:buNone/>
            </a:pPr>
            <a:endParaRPr lang="en-US" sz="1600" dirty="0"/>
          </a:p>
        </p:txBody>
      </p:sp>
      <p:sp>
        <p:nvSpPr>
          <p:cNvPr id="9" name="Text 7"/>
          <p:cNvSpPr/>
          <p:nvPr/>
        </p:nvSpPr>
        <p:spPr>
          <a:xfrm>
            <a:off x="716280" y="6829425"/>
            <a:ext cx="6349246" cy="654844"/>
          </a:xfrm>
          <a:prstGeom prst="rect">
            <a:avLst/>
          </a:prstGeom>
          <a:noFill/>
          <a:ln/>
        </p:spPr>
        <p:txBody>
          <a:bodyPr wrap="square" lIns="0" tIns="0" rIns="0" bIns="0" rtlCol="0" anchor="t"/>
          <a:lstStyle/>
          <a:p>
            <a:pPr>
              <a:lnSpc>
                <a:spcPts val="2550"/>
              </a:lnSpc>
            </a:pPr>
            <a:endParaRPr lang="en-US" sz="1600" b="1" dirty="0"/>
          </a:p>
        </p:txBody>
      </p:sp>
      <p:sp>
        <p:nvSpPr>
          <p:cNvPr id="10" name="Text 8"/>
          <p:cNvSpPr/>
          <p:nvPr/>
        </p:nvSpPr>
        <p:spPr>
          <a:xfrm>
            <a:off x="7437120" y="2528411"/>
            <a:ext cx="2590800" cy="319802"/>
          </a:xfrm>
          <a:prstGeom prst="rect">
            <a:avLst/>
          </a:prstGeom>
          <a:noFill/>
          <a:ln/>
        </p:spPr>
        <p:txBody>
          <a:bodyPr wrap="none" lIns="0" tIns="0" rIns="0" bIns="0" rtlCol="0" anchor="t"/>
          <a:lstStyle/>
          <a:p>
            <a:pPr>
              <a:lnSpc>
                <a:spcPts val="2500"/>
              </a:lnSpc>
            </a:pPr>
            <a:r>
              <a:rPr lang="en-US" sz="2000" dirty="0">
                <a:solidFill>
                  <a:srgbClr val="505468"/>
                </a:solidFill>
                <a:latin typeface="Instrument Sans Semi Bold" pitchFamily="34" charset="0"/>
                <a:ea typeface="Instrument Sans Semi Bold" pitchFamily="34" charset="-122"/>
                <a:cs typeface="Instrument Sans Semi Bold" pitchFamily="34" charset="-120"/>
              </a:rPr>
              <a:t>After (products.xml)</a:t>
            </a:r>
            <a:endParaRPr lang="en-US" sz="2000" dirty="0"/>
          </a:p>
        </p:txBody>
      </p:sp>
      <p:sp>
        <p:nvSpPr>
          <p:cNvPr id="11" name="Shape 9"/>
          <p:cNvSpPr/>
          <p:nvPr/>
        </p:nvSpPr>
        <p:spPr>
          <a:xfrm>
            <a:off x="7572494" y="3345537"/>
            <a:ext cx="6349246" cy="3253740"/>
          </a:xfrm>
          <a:prstGeom prst="roundRect">
            <a:avLst>
              <a:gd name="adj" fmla="val 2642"/>
            </a:avLst>
          </a:prstGeom>
          <a:solidFill>
            <a:srgbClr val="F2F2F2"/>
          </a:solidFill>
          <a:ln/>
        </p:spPr>
        <p:txBody>
          <a:bodyPr/>
          <a:lstStyle/>
          <a:p>
            <a:endParaRPr lang="tr-TR"/>
          </a:p>
        </p:txBody>
      </p:sp>
      <p:sp>
        <p:nvSpPr>
          <p:cNvPr id="12" name="Shape 10"/>
          <p:cNvSpPr/>
          <p:nvPr/>
        </p:nvSpPr>
        <p:spPr>
          <a:xfrm>
            <a:off x="7572494" y="2918460"/>
            <a:ext cx="6369487" cy="4224099"/>
          </a:xfrm>
          <a:prstGeom prst="roundRect">
            <a:avLst>
              <a:gd name="adj" fmla="val 943"/>
            </a:avLst>
          </a:prstGeom>
          <a:solidFill>
            <a:srgbClr val="F2F2F2"/>
          </a:solidFill>
          <a:ln/>
        </p:spPr>
        <p:txBody>
          <a:bodyPr/>
          <a:lstStyle/>
          <a:p>
            <a:r>
              <a:rPr lang="en-US" dirty="0">
                <a:latin typeface="Instrument Sans Semi Bold" panose="020B0604020202020204" charset="0"/>
              </a:rPr>
              <a:t>&lt;product id="4"&gt;</a:t>
            </a:r>
          </a:p>
          <a:p>
            <a:r>
              <a:rPr lang="en-US" dirty="0">
                <a:latin typeface="Instrument Sans Semi Bold" panose="020B0604020202020204" charset="0"/>
              </a:rPr>
              <a:t>&lt;name&gt;iPhone 15&lt;/name&gt;</a:t>
            </a:r>
          </a:p>
          <a:p>
            <a:r>
              <a:rPr lang="en-US" dirty="0">
                <a:latin typeface="Instrument Sans Semi Bold" panose="020B0604020202020204" charset="0"/>
              </a:rPr>
              <a:t>&lt;brand&gt;Apple&lt;/brand&gt;</a:t>
            </a:r>
          </a:p>
          <a:p>
            <a:r>
              <a:rPr lang="en-US" dirty="0">
                <a:latin typeface="Instrument Sans Semi Bold" panose="020B0604020202020204" charset="0"/>
              </a:rPr>
              <a:t>&lt;price&gt;65000&lt;/price&gt;</a:t>
            </a:r>
          </a:p>
          <a:p>
            <a:r>
              <a:rPr lang="en-US" dirty="0">
                <a:latin typeface="Instrument Sans Semi Bold" panose="020B0604020202020204" charset="0"/>
              </a:rPr>
              <a:t>&lt;features&gt;</a:t>
            </a:r>
          </a:p>
          <a:p>
            <a:r>
              <a:rPr lang="en-US" dirty="0">
                <a:latin typeface="Instrument Sans Semi Bold" panose="020B0604020202020204" charset="0"/>
              </a:rPr>
              <a:t>&lt;feature&gt;OLED </a:t>
            </a:r>
            <a:r>
              <a:rPr lang="en-US" dirty="0" err="1">
                <a:latin typeface="Instrument Sans Semi Bold" panose="020B0604020202020204" charset="0"/>
              </a:rPr>
              <a:t>ekran</a:t>
            </a:r>
            <a:r>
              <a:rPr lang="en-US" dirty="0">
                <a:latin typeface="Instrument Sans Semi Bold" panose="020B0604020202020204" charset="0"/>
              </a:rPr>
              <a:t>&lt;/feature&gt;</a:t>
            </a:r>
          </a:p>
          <a:p>
            <a:r>
              <a:rPr lang="en-US" dirty="0">
                <a:latin typeface="Instrument Sans Semi Bold" panose="020B0604020202020204" charset="0"/>
              </a:rPr>
              <a:t>&lt;feature&gt;128GB </a:t>
            </a:r>
            <a:r>
              <a:rPr lang="en-US" dirty="0" err="1">
                <a:latin typeface="Instrument Sans Semi Bold" panose="020B0604020202020204" charset="0"/>
              </a:rPr>
              <a:t>hafıza</a:t>
            </a:r>
            <a:r>
              <a:rPr lang="en-US" dirty="0">
                <a:latin typeface="Instrument Sans Semi Bold" panose="020B0604020202020204" charset="0"/>
              </a:rPr>
              <a:t>&lt;/feature&gt;</a:t>
            </a:r>
          </a:p>
          <a:p>
            <a:r>
              <a:rPr lang="en-US" dirty="0">
                <a:latin typeface="Instrument Sans Semi Bold" panose="020B0604020202020204" charset="0"/>
              </a:rPr>
              <a:t>&lt;/features&gt;</a:t>
            </a:r>
          </a:p>
          <a:p>
            <a:r>
              <a:rPr lang="en-US" dirty="0">
                <a:latin typeface="Instrument Sans Semi Bold" panose="020B0604020202020204" charset="0"/>
              </a:rPr>
              <a:t>&lt;stock&gt;15&lt;/stock&gt;</a:t>
            </a:r>
          </a:p>
          <a:p>
            <a:r>
              <a:rPr lang="en-US" dirty="0">
                <a:latin typeface="Instrument Sans Semi Bold" panose="020B0604020202020204" charset="0"/>
              </a:rPr>
              <a:t>&lt;/product&gt;</a:t>
            </a:r>
          </a:p>
          <a:p>
            <a:r>
              <a:rPr lang="en-US" dirty="0">
                <a:latin typeface="Instrument Sans Semi Bold" panose="020B0604020202020204" charset="0"/>
              </a:rPr>
              <a:t>&lt;/products&gt;</a:t>
            </a:r>
          </a:p>
        </p:txBody>
      </p:sp>
      <p:sp>
        <p:nvSpPr>
          <p:cNvPr id="13" name="Text 11"/>
          <p:cNvSpPr/>
          <p:nvPr/>
        </p:nvSpPr>
        <p:spPr>
          <a:xfrm>
            <a:off x="7766923" y="3499009"/>
            <a:ext cx="5960388" cy="2946797"/>
          </a:xfrm>
          <a:prstGeom prst="rect">
            <a:avLst/>
          </a:prstGeom>
          <a:noFill/>
          <a:ln/>
        </p:spPr>
        <p:txBody>
          <a:bodyPr wrap="square" lIns="0" tIns="0" rIns="0" bIns="0" rtlCol="0" anchor="t"/>
          <a:lstStyle/>
          <a:p>
            <a:pPr marL="0" indent="0" algn="l">
              <a:lnSpc>
                <a:spcPts val="2550"/>
              </a:lnSpc>
              <a:buNone/>
            </a:pPr>
            <a:r>
              <a:rPr lang="en-US" sz="1600" dirty="0">
                <a:solidFill>
                  <a:srgbClr val="5B5F71"/>
                </a:solidFill>
                <a:highlight>
                  <a:srgbClr val="F2F2F2"/>
                </a:highlight>
                <a:latin typeface="Consolas Medium" pitchFamily="34" charset="0"/>
                <a:ea typeface="Consolas Medium" pitchFamily="34" charset="-122"/>
                <a:cs typeface="Consolas Medium" pitchFamily="34" charset="-120"/>
              </a:rPr>
              <a:t>      </a:t>
            </a:r>
            <a:endParaRPr lang="en-US" sz="1600" dirty="0"/>
          </a:p>
        </p:txBody>
      </p:sp>
      <p:sp>
        <p:nvSpPr>
          <p:cNvPr id="14" name="Text 12"/>
          <p:cNvSpPr/>
          <p:nvPr/>
        </p:nvSpPr>
        <p:spPr>
          <a:xfrm>
            <a:off x="7572494" y="6829425"/>
            <a:ext cx="6349246" cy="654844"/>
          </a:xfrm>
          <a:prstGeom prst="rect">
            <a:avLst/>
          </a:prstGeom>
          <a:noFill/>
          <a:ln/>
        </p:spPr>
        <p:txBody>
          <a:bodyPr wrap="square" lIns="0" tIns="0" rIns="0" bIns="0" rtlCol="0" anchor="t"/>
          <a:lstStyle/>
          <a:p>
            <a:pPr>
              <a:lnSpc>
                <a:spcPts val="2550"/>
              </a:lnSpc>
            </a:pPr>
            <a:endParaRPr lang="en-US" sz="1600" dirty="0"/>
          </a:p>
        </p:txBody>
      </p:sp>
      <p:sp>
        <p:nvSpPr>
          <p:cNvPr id="16" name="Metin kutusu 15">
            <a:extLst>
              <a:ext uri="{FF2B5EF4-FFF2-40B4-BE49-F238E27FC236}">
                <a16:creationId xmlns:a16="http://schemas.microsoft.com/office/drawing/2014/main" id="{94C1C77B-F480-6115-5C87-8F78E22768BF}"/>
              </a:ext>
            </a:extLst>
          </p:cNvPr>
          <p:cNvSpPr txBox="1"/>
          <p:nvPr/>
        </p:nvSpPr>
        <p:spPr>
          <a:xfrm>
            <a:off x="7437120" y="7156847"/>
            <a:ext cx="7315200" cy="736740"/>
          </a:xfrm>
          <a:prstGeom prst="rect">
            <a:avLst/>
          </a:prstGeom>
          <a:noFill/>
        </p:spPr>
        <p:txBody>
          <a:bodyPr wrap="square">
            <a:spAutoFit/>
          </a:bodyPr>
          <a:lstStyle/>
          <a:p>
            <a:pPr>
              <a:lnSpc>
                <a:spcPts val="2550"/>
              </a:lnSpc>
            </a:pPr>
            <a:r>
              <a:rPr lang="en-US" sz="1600" b="1" dirty="0">
                <a:latin typeface="Instrument Sans Semi Bold" panose="020B0604020202020204" charset="0"/>
                <a:ea typeface="Instrument Sans Medium" pitchFamily="34" charset="-122"/>
                <a:cs typeface="Instrument Sans Medium" pitchFamily="34" charset="-120"/>
              </a:rPr>
              <a:t>Command: "</a:t>
            </a:r>
            <a:r>
              <a:rPr lang="tr-TR" b="1" dirty="0">
                <a:latin typeface="Instrument Sans Semi Bold" panose="020B0604020202020204" charset="0"/>
              </a:rPr>
              <a:t>Yeni ürün ekle: iPhone 15, fiyatı 65000, stok 15, marka Apple, özellikler: OLED ekran, 128GB hafıza</a:t>
            </a:r>
            <a:r>
              <a:rPr lang="en-US" sz="1600" b="1" dirty="0">
                <a:latin typeface="Instrument Sans Semi Bold" panose="020B0604020202020204" charset="0"/>
                <a:ea typeface="Instrument Sans Medium" pitchFamily="34" charset="-122"/>
                <a:cs typeface="Instrument Sans Medium" pitchFamily="34" charset="-120"/>
              </a:rPr>
              <a:t>."</a:t>
            </a:r>
            <a:endParaRPr lang="en-US" sz="1600" b="1" dirty="0">
              <a:latin typeface="Instrument Sans Semi Bold" panose="020B0604020202020204" charset="0"/>
            </a:endParaRPr>
          </a:p>
        </p:txBody>
      </p:sp>
      <p:pic>
        <p:nvPicPr>
          <p:cNvPr id="15" name="Picture 11">
            <a:extLst>
              <a:ext uri="{FF2B5EF4-FFF2-40B4-BE49-F238E27FC236}">
                <a16:creationId xmlns:a16="http://schemas.microsoft.com/office/drawing/2014/main" id="{643310FB-DD08-9A36-0770-40B89B31DC3E}"/>
              </a:ext>
            </a:extLst>
          </p:cNvPr>
          <p:cNvPicPr>
            <a:picLocks noChangeAspect="1"/>
          </p:cNvPicPr>
          <p:nvPr/>
        </p:nvPicPr>
        <p:blipFill>
          <a:blip r:embed="rId3"/>
          <a:stretch>
            <a:fillRect/>
          </a:stretch>
        </p:blipFill>
        <p:spPr>
          <a:xfrm>
            <a:off x="12823652" y="7813372"/>
            <a:ext cx="1809750" cy="4191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8648"/>
            <a:ext cx="7556421" cy="2126337"/>
          </a:xfrm>
          <a:prstGeom prst="rect">
            <a:avLst/>
          </a:prstGeom>
          <a:noFill/>
          <a:ln/>
        </p:spPr>
        <p:txBody>
          <a:bodyPr wrap="square" lIns="0" tIns="0" rIns="0" bIns="0" rtlCol="0" anchor="t"/>
          <a:lstStyle/>
          <a:p>
            <a:pPr>
              <a:lnSpc>
                <a:spcPts val="5550"/>
              </a:lnSpc>
            </a:pPr>
            <a:r>
              <a:rPr lang="en-US" sz="4450" dirty="0">
                <a:solidFill>
                  <a:srgbClr val="505468"/>
                </a:solidFill>
                <a:latin typeface="Instrument Sans Semi Bold" pitchFamily="34" charset="0"/>
                <a:ea typeface="Instrument Sans Semi Bold" pitchFamily="34" charset="-122"/>
                <a:cs typeface="Instrument Sans Semi Bold" pitchFamily="34" charset="-120"/>
              </a:rPr>
              <a:t>Artificial Intelligence Supported Documentation Creation Project</a:t>
            </a:r>
            <a:endParaRPr lang="en-US" sz="4450" dirty="0"/>
          </a:p>
        </p:txBody>
      </p:sp>
      <p:sp>
        <p:nvSpPr>
          <p:cNvPr id="4" name="Text 1"/>
          <p:cNvSpPr/>
          <p:nvPr/>
        </p:nvSpPr>
        <p:spPr>
          <a:xfrm>
            <a:off x="6280190" y="4985147"/>
            <a:ext cx="7556421" cy="725805"/>
          </a:xfrm>
          <a:prstGeom prst="rect">
            <a:avLst/>
          </a:prstGeom>
          <a:noFill/>
          <a:ln/>
        </p:spPr>
        <p:txBody>
          <a:bodyPr wrap="squar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Discover our innovative solution that automatically converts technical documents into wiki-style documentation.</a:t>
            </a:r>
            <a:endParaRPr lang="en-US" sz="1750" dirty="0"/>
          </a:p>
        </p:txBody>
      </p:sp>
      <p:pic>
        <p:nvPicPr>
          <p:cNvPr id="5" name="Picture 11">
            <a:extLst>
              <a:ext uri="{FF2B5EF4-FFF2-40B4-BE49-F238E27FC236}">
                <a16:creationId xmlns:a16="http://schemas.microsoft.com/office/drawing/2014/main" id="{CA9CD65F-46B2-3730-5DA7-4E5CF2865EA3}"/>
              </a:ext>
            </a:extLst>
          </p:cNvPr>
          <p:cNvPicPr>
            <a:picLocks noChangeAspect="1"/>
          </p:cNvPicPr>
          <p:nvPr/>
        </p:nvPicPr>
        <p:blipFill>
          <a:blip r:embed="rId4"/>
          <a:stretch>
            <a:fillRect/>
          </a:stretch>
        </p:blipFill>
        <p:spPr>
          <a:xfrm>
            <a:off x="12823652" y="7813372"/>
            <a:ext cx="1809750" cy="419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10364"/>
            <a:ext cx="6329720" cy="708779"/>
          </a:xfrm>
          <a:prstGeom prst="rect">
            <a:avLst/>
          </a:prstGeom>
          <a:noFill/>
          <a:ln/>
        </p:spPr>
        <p:txBody>
          <a:bodyPr wrap="none" lIns="0" tIns="0" rIns="0" bIns="0" rtlCol="0" anchor="t"/>
          <a:lstStyle/>
          <a:p>
            <a:pPr>
              <a:lnSpc>
                <a:spcPts val="5550"/>
              </a:lnSpc>
            </a:pPr>
            <a:r>
              <a:rPr lang="en-US" sz="4450" dirty="0">
                <a:solidFill>
                  <a:srgbClr val="505468"/>
                </a:solidFill>
                <a:latin typeface="Instrument Sans Semi Bold" pitchFamily="34" charset="0"/>
                <a:ea typeface="Instrument Sans Semi Bold" pitchFamily="34" charset="-122"/>
                <a:cs typeface="Instrument Sans Semi Bold" pitchFamily="34" charset="-120"/>
              </a:rPr>
              <a:t>Documentation Workflow</a:t>
            </a:r>
            <a:endParaRPr lang="en-US" sz="4450" dirty="0"/>
          </a:p>
        </p:txBody>
      </p:sp>
      <p:sp>
        <p:nvSpPr>
          <p:cNvPr id="3" name="Text 1"/>
          <p:cNvSpPr/>
          <p:nvPr/>
        </p:nvSpPr>
        <p:spPr>
          <a:xfrm>
            <a:off x="793790" y="2172772"/>
            <a:ext cx="13042821" cy="362903"/>
          </a:xfrm>
          <a:prstGeom prst="rect">
            <a:avLst/>
          </a:prstGeom>
          <a:noFill/>
          <a:ln/>
        </p:spPr>
        <p:txBody>
          <a:bodyPr wrap="non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Our project follows the steps below to convert technical documents into wiki-style documentation:</a:t>
            </a:r>
            <a:endParaRPr lang="en-US" sz="1750" dirty="0"/>
          </a:p>
        </p:txBody>
      </p:sp>
      <p:pic>
        <p:nvPicPr>
          <p:cNvPr id="4" name="Image 0" descr="preencoded.png"/>
          <p:cNvPicPr>
            <a:picLocks noChangeAspect="1"/>
          </p:cNvPicPr>
          <p:nvPr/>
        </p:nvPicPr>
        <p:blipFill>
          <a:blip r:embed="rId3"/>
          <a:stretch>
            <a:fillRect/>
          </a:stretch>
        </p:blipFill>
        <p:spPr>
          <a:xfrm>
            <a:off x="793790" y="2790825"/>
            <a:ext cx="6521410" cy="907256"/>
          </a:xfrm>
          <a:prstGeom prst="rect">
            <a:avLst/>
          </a:prstGeom>
        </p:spPr>
      </p:pic>
      <p:sp>
        <p:nvSpPr>
          <p:cNvPr id="5" name="Text 2"/>
          <p:cNvSpPr/>
          <p:nvPr/>
        </p:nvSpPr>
        <p:spPr>
          <a:xfrm>
            <a:off x="1020604" y="3924895"/>
            <a:ext cx="2835235" cy="354330"/>
          </a:xfrm>
          <a:prstGeom prst="rect">
            <a:avLst/>
          </a:prstGeom>
          <a:noFill/>
          <a:ln/>
        </p:spPr>
        <p:txBody>
          <a:bodyPr wrap="none" lIns="0" tIns="0" rIns="0" bIns="0" rtlCol="0" anchor="t"/>
          <a:lstStyle/>
          <a:p>
            <a:pPr>
              <a:lnSpc>
                <a:spcPts val="2750"/>
              </a:lnSpc>
            </a:pPr>
            <a:r>
              <a:rPr lang="en-US" sz="2200" dirty="0">
                <a:solidFill>
                  <a:srgbClr val="5B5F71"/>
                </a:solidFill>
                <a:latin typeface="Instrument Sans Semi Bold" pitchFamily="34" charset="0"/>
                <a:ea typeface="Instrument Sans Semi Bold" pitchFamily="34" charset="-122"/>
                <a:cs typeface="Instrument Sans Semi Bold" pitchFamily="34" charset="-120"/>
              </a:rPr>
              <a:t>1. Document Upload</a:t>
            </a:r>
            <a:endParaRPr lang="en-US" sz="2200" dirty="0"/>
          </a:p>
        </p:txBody>
      </p:sp>
      <p:sp>
        <p:nvSpPr>
          <p:cNvPr id="6" name="Text 3"/>
          <p:cNvSpPr/>
          <p:nvPr/>
        </p:nvSpPr>
        <p:spPr>
          <a:xfrm>
            <a:off x="1020604" y="4415314"/>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Kullanıcı, PDF veya görsel dosyasını sisteme yükler.</a:t>
            </a:r>
            <a:endParaRPr lang="en-US" sz="1750" dirty="0"/>
          </a:p>
        </p:txBody>
      </p:sp>
      <p:pic>
        <p:nvPicPr>
          <p:cNvPr id="7" name="Image 1" descr="preencoded.png"/>
          <p:cNvPicPr>
            <a:picLocks noChangeAspect="1"/>
          </p:cNvPicPr>
          <p:nvPr/>
        </p:nvPicPr>
        <p:blipFill>
          <a:blip r:embed="rId4"/>
          <a:stretch>
            <a:fillRect/>
          </a:stretch>
        </p:blipFill>
        <p:spPr>
          <a:xfrm>
            <a:off x="7315200" y="2790825"/>
            <a:ext cx="6521410" cy="907256"/>
          </a:xfrm>
          <a:prstGeom prst="rect">
            <a:avLst/>
          </a:prstGeom>
        </p:spPr>
      </p:pic>
      <p:sp>
        <p:nvSpPr>
          <p:cNvPr id="8" name="Text 4"/>
          <p:cNvSpPr/>
          <p:nvPr/>
        </p:nvSpPr>
        <p:spPr>
          <a:xfrm>
            <a:off x="7542014" y="3924895"/>
            <a:ext cx="2835235" cy="354330"/>
          </a:xfrm>
          <a:prstGeom prst="rect">
            <a:avLst/>
          </a:prstGeom>
          <a:noFill/>
          <a:ln/>
        </p:spPr>
        <p:txBody>
          <a:bodyPr wrap="none" lIns="0" tIns="0" rIns="0" bIns="0" rtlCol="0" anchor="t"/>
          <a:lstStyle/>
          <a:p>
            <a:pPr>
              <a:lnSpc>
                <a:spcPts val="2750"/>
              </a:lnSpc>
            </a:pPr>
            <a:r>
              <a:rPr lang="en-US" sz="2200" dirty="0">
                <a:solidFill>
                  <a:srgbClr val="5B5F71"/>
                </a:solidFill>
                <a:latin typeface="Instrument Sans Semi Bold" pitchFamily="34" charset="0"/>
                <a:ea typeface="Instrument Sans Semi Bold" pitchFamily="34" charset="-122"/>
                <a:cs typeface="Instrument Sans Semi Bold" pitchFamily="34" charset="-120"/>
              </a:rPr>
              <a:t>2. Text Extraction</a:t>
            </a:r>
            <a:endParaRPr lang="en-US" sz="2200" dirty="0"/>
          </a:p>
        </p:txBody>
      </p:sp>
      <p:sp>
        <p:nvSpPr>
          <p:cNvPr id="9" name="Text 5"/>
          <p:cNvSpPr/>
          <p:nvPr/>
        </p:nvSpPr>
        <p:spPr>
          <a:xfrm>
            <a:off x="7542014" y="4415314"/>
            <a:ext cx="6067782" cy="362903"/>
          </a:xfrm>
          <a:prstGeom prst="rect">
            <a:avLst/>
          </a:prstGeom>
          <a:noFill/>
          <a:ln/>
        </p:spPr>
        <p:txBody>
          <a:bodyPr wrap="none" lIns="0" tIns="0" rIns="0" bIns="0" rtlCol="0" anchor="t"/>
          <a:lstStyle/>
          <a:p>
            <a:pPr marL="0" indent="0" algn="l">
              <a:lnSpc>
                <a:spcPts val="2850"/>
              </a:lnSpc>
              <a:buNone/>
            </a:pPr>
            <a:r>
              <a:rPr lang="en-US" sz="1750" dirty="0">
                <a:solidFill>
                  <a:srgbClr val="5B5F71"/>
                </a:solidFill>
                <a:latin typeface="Instrument Sans Medium" pitchFamily="34" charset="0"/>
                <a:ea typeface="Instrument Sans Medium" pitchFamily="34" charset="-122"/>
                <a:cs typeface="Instrument Sans Medium" pitchFamily="34" charset="-120"/>
              </a:rPr>
              <a:t>OCR teknolojisi ile görselden metinler ayrıştırılır.</a:t>
            </a:r>
            <a:endParaRPr lang="en-US" sz="1750" dirty="0"/>
          </a:p>
        </p:txBody>
      </p:sp>
      <p:pic>
        <p:nvPicPr>
          <p:cNvPr id="10" name="Image 2" descr="preencoded.png"/>
          <p:cNvPicPr>
            <a:picLocks noChangeAspect="1"/>
          </p:cNvPicPr>
          <p:nvPr/>
        </p:nvPicPr>
        <p:blipFill>
          <a:blip r:embed="rId5"/>
          <a:stretch>
            <a:fillRect/>
          </a:stretch>
        </p:blipFill>
        <p:spPr>
          <a:xfrm>
            <a:off x="793790" y="5005030"/>
            <a:ext cx="6521410" cy="907256"/>
          </a:xfrm>
          <a:prstGeom prst="rect">
            <a:avLst/>
          </a:prstGeom>
        </p:spPr>
      </p:pic>
      <p:sp>
        <p:nvSpPr>
          <p:cNvPr id="11" name="Text 6"/>
          <p:cNvSpPr/>
          <p:nvPr/>
        </p:nvSpPr>
        <p:spPr>
          <a:xfrm>
            <a:off x="1020604" y="6139101"/>
            <a:ext cx="2835235" cy="354330"/>
          </a:xfrm>
          <a:prstGeom prst="rect">
            <a:avLst/>
          </a:prstGeom>
          <a:noFill/>
          <a:ln/>
        </p:spPr>
        <p:txBody>
          <a:bodyPr wrap="none" lIns="0" tIns="0" rIns="0" bIns="0" rtlCol="0" anchor="t"/>
          <a:lstStyle/>
          <a:p>
            <a:pPr>
              <a:lnSpc>
                <a:spcPts val="2750"/>
              </a:lnSpc>
            </a:pPr>
            <a:r>
              <a:rPr lang="en-US" sz="2200" dirty="0">
                <a:solidFill>
                  <a:srgbClr val="5B5F71"/>
                </a:solidFill>
                <a:latin typeface="Instrument Sans Semi Bold" pitchFamily="34" charset="0"/>
                <a:ea typeface="Instrument Sans Semi Bold" pitchFamily="34" charset="-122"/>
                <a:cs typeface="Instrument Sans Semi Bold" pitchFamily="34" charset="-120"/>
              </a:rPr>
              <a:t>3. Submission to LLM</a:t>
            </a:r>
            <a:endParaRPr lang="en-US" sz="2200" dirty="0"/>
          </a:p>
        </p:txBody>
      </p:sp>
      <p:sp>
        <p:nvSpPr>
          <p:cNvPr id="12" name="Text 7"/>
          <p:cNvSpPr/>
          <p:nvPr/>
        </p:nvSpPr>
        <p:spPr>
          <a:xfrm>
            <a:off x="1020604" y="6629519"/>
            <a:ext cx="6067782" cy="362903"/>
          </a:xfrm>
          <a:prstGeom prst="rect">
            <a:avLst/>
          </a:prstGeom>
          <a:noFill/>
          <a:ln/>
        </p:spPr>
        <p:txBody>
          <a:bodyPr wrap="non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The extracted texts are sent to the Mistral model.</a:t>
            </a:r>
            <a:endParaRPr lang="en-US" sz="1750" dirty="0"/>
          </a:p>
        </p:txBody>
      </p:sp>
      <p:pic>
        <p:nvPicPr>
          <p:cNvPr id="13" name="Image 3" descr="preencoded.png"/>
          <p:cNvPicPr>
            <a:picLocks noChangeAspect="1"/>
          </p:cNvPicPr>
          <p:nvPr/>
        </p:nvPicPr>
        <p:blipFill>
          <a:blip r:embed="rId6"/>
          <a:stretch>
            <a:fillRect/>
          </a:stretch>
        </p:blipFill>
        <p:spPr>
          <a:xfrm>
            <a:off x="7315200" y="5005030"/>
            <a:ext cx="6521410" cy="907256"/>
          </a:xfrm>
          <a:prstGeom prst="rect">
            <a:avLst/>
          </a:prstGeom>
        </p:spPr>
      </p:pic>
      <p:sp>
        <p:nvSpPr>
          <p:cNvPr id="14" name="Text 8"/>
          <p:cNvSpPr/>
          <p:nvPr/>
        </p:nvSpPr>
        <p:spPr>
          <a:xfrm>
            <a:off x="7542014" y="6139101"/>
            <a:ext cx="2835235" cy="354330"/>
          </a:xfrm>
          <a:prstGeom prst="rect">
            <a:avLst/>
          </a:prstGeom>
          <a:noFill/>
          <a:ln/>
        </p:spPr>
        <p:txBody>
          <a:bodyPr wrap="none" lIns="0" tIns="0" rIns="0" bIns="0" rtlCol="0" anchor="t"/>
          <a:lstStyle/>
          <a:p>
            <a:pPr>
              <a:lnSpc>
                <a:spcPts val="2750"/>
              </a:lnSpc>
            </a:pPr>
            <a:r>
              <a:rPr lang="en-US" sz="2200" dirty="0">
                <a:solidFill>
                  <a:srgbClr val="5B5F71"/>
                </a:solidFill>
                <a:latin typeface="Instrument Sans Semi Bold" pitchFamily="34" charset="0"/>
                <a:ea typeface="Instrument Sans Semi Bold" pitchFamily="34" charset="-122"/>
                <a:cs typeface="Instrument Sans Semi Bold" pitchFamily="34" charset="-120"/>
              </a:rPr>
              <a:t>4. Wiki Creation</a:t>
            </a:r>
            <a:endParaRPr lang="en-US" sz="2200" dirty="0"/>
          </a:p>
        </p:txBody>
      </p:sp>
      <p:sp>
        <p:nvSpPr>
          <p:cNvPr id="15" name="Text 9"/>
          <p:cNvSpPr/>
          <p:nvPr/>
        </p:nvSpPr>
        <p:spPr>
          <a:xfrm>
            <a:off x="7542014" y="6629519"/>
            <a:ext cx="6067782" cy="362903"/>
          </a:xfrm>
          <a:prstGeom prst="rect">
            <a:avLst/>
          </a:prstGeom>
          <a:noFill/>
          <a:ln/>
        </p:spPr>
        <p:txBody>
          <a:bodyPr wrap="none" lIns="0" tIns="0" rIns="0" bIns="0" rtlCol="0" anchor="t"/>
          <a:lstStyle/>
          <a:p>
            <a:pPr>
              <a:lnSpc>
                <a:spcPts val="2850"/>
              </a:lnSpc>
            </a:pPr>
            <a:r>
              <a:rPr lang="en-US" sz="1750" dirty="0">
                <a:solidFill>
                  <a:srgbClr val="5B5F71"/>
                </a:solidFill>
                <a:latin typeface="Instrument Sans Medium" pitchFamily="34" charset="0"/>
                <a:ea typeface="Instrument Sans Medium" pitchFamily="34" charset="-122"/>
                <a:cs typeface="Instrument Sans Medium" pitchFamily="34" charset="-120"/>
              </a:rPr>
              <a:t>The LLM generates wiki-style documentation from texts.</a:t>
            </a:r>
            <a:endParaRPr lang="en-US" sz="1750" dirty="0"/>
          </a:p>
        </p:txBody>
      </p:sp>
      <p:pic>
        <p:nvPicPr>
          <p:cNvPr id="16" name="Picture 11">
            <a:extLst>
              <a:ext uri="{FF2B5EF4-FFF2-40B4-BE49-F238E27FC236}">
                <a16:creationId xmlns:a16="http://schemas.microsoft.com/office/drawing/2014/main" id="{5EB27303-4A98-F278-BDA6-4BEF13C67237}"/>
              </a:ext>
            </a:extLst>
          </p:cNvPr>
          <p:cNvPicPr>
            <a:picLocks noChangeAspect="1"/>
          </p:cNvPicPr>
          <p:nvPr/>
        </p:nvPicPr>
        <p:blipFill>
          <a:blip r:embed="rId7"/>
          <a:stretch>
            <a:fillRect/>
          </a:stretch>
        </p:blipFill>
        <p:spPr>
          <a:xfrm>
            <a:off x="12823652" y="7813372"/>
            <a:ext cx="1809750" cy="419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2828" y="567928"/>
            <a:ext cx="5422225" cy="645438"/>
          </a:xfrm>
          <a:prstGeom prst="rect">
            <a:avLst/>
          </a:prstGeom>
          <a:noFill/>
          <a:ln/>
        </p:spPr>
        <p:txBody>
          <a:bodyPr wrap="none" lIns="0" tIns="0" rIns="0" bIns="0" rtlCol="0" anchor="t"/>
          <a:lstStyle/>
          <a:p>
            <a:pPr>
              <a:lnSpc>
                <a:spcPts val="5050"/>
              </a:lnSpc>
            </a:pPr>
            <a:r>
              <a:rPr lang="en-US" sz="4050" dirty="0">
                <a:solidFill>
                  <a:srgbClr val="505468"/>
                </a:solidFill>
                <a:latin typeface="Instrument Sans Semi Bold" pitchFamily="34" charset="0"/>
                <a:ea typeface="Instrument Sans Semi Bold" pitchFamily="34" charset="-122"/>
                <a:cs typeface="Instrument Sans Semi Bold" pitchFamily="34" charset="-120"/>
              </a:rPr>
              <a:t>User-Friendly Interface</a:t>
            </a:r>
            <a:endParaRPr lang="en-US" sz="4050" dirty="0"/>
          </a:p>
        </p:txBody>
      </p:sp>
      <p:sp>
        <p:nvSpPr>
          <p:cNvPr id="3" name="Text 1"/>
          <p:cNvSpPr/>
          <p:nvPr/>
        </p:nvSpPr>
        <p:spPr>
          <a:xfrm>
            <a:off x="256936" y="1712882"/>
            <a:ext cx="6354008" cy="661035"/>
          </a:xfrm>
          <a:prstGeom prst="rect">
            <a:avLst/>
          </a:prstGeom>
          <a:noFill/>
          <a:ln/>
        </p:spPr>
        <p:txBody>
          <a:bodyPr wrap="square" lIns="0" tIns="0" rIns="0" bIns="0" rtlCol="0" anchor="t"/>
          <a:lstStyle/>
          <a:p>
            <a:pPr>
              <a:lnSpc>
                <a:spcPts val="2600"/>
              </a:lnSpc>
            </a:pPr>
            <a:r>
              <a:rPr lang="en-US" sz="1600" dirty="0">
                <a:solidFill>
                  <a:srgbClr val="5B5F71"/>
                </a:solidFill>
                <a:latin typeface="Instrument Sans Medium" pitchFamily="34" charset="0"/>
                <a:ea typeface="Instrument Sans Medium" pitchFamily="34" charset="-122"/>
                <a:cs typeface="Instrument Sans Medium" pitchFamily="34" charset="-120"/>
              </a:rPr>
              <a:t>The user interface developed using </a:t>
            </a:r>
            <a:r>
              <a:rPr lang="en-US" sz="1600" dirty="0" err="1">
                <a:solidFill>
                  <a:srgbClr val="5B5F71"/>
                </a:solidFill>
                <a:latin typeface="Instrument Sans Medium" pitchFamily="34" charset="0"/>
                <a:ea typeface="Instrument Sans Medium" pitchFamily="34" charset="-122"/>
                <a:cs typeface="Instrument Sans Medium" pitchFamily="34" charset="-120"/>
              </a:rPr>
              <a:t>Streamlit</a:t>
            </a:r>
            <a:r>
              <a:rPr lang="en-US" sz="1600" dirty="0">
                <a:solidFill>
                  <a:srgbClr val="5B5F71"/>
                </a:solidFill>
                <a:latin typeface="Instrument Sans Medium" pitchFamily="34" charset="0"/>
                <a:ea typeface="Instrument Sans Medium" pitchFamily="34" charset="-122"/>
                <a:cs typeface="Instrument Sans Medium" pitchFamily="34" charset="-120"/>
              </a:rPr>
              <a:t> allows even non-technical stakeholders to use the system comfortably.</a:t>
            </a:r>
            <a:endParaRPr lang="en-US" sz="1600" dirty="0"/>
          </a:p>
        </p:txBody>
      </p:sp>
      <p:sp>
        <p:nvSpPr>
          <p:cNvPr id="4" name="Text 2"/>
          <p:cNvSpPr/>
          <p:nvPr/>
        </p:nvSpPr>
        <p:spPr>
          <a:xfrm>
            <a:off x="256936" y="2671763"/>
            <a:ext cx="6354008" cy="661035"/>
          </a:xfrm>
          <a:prstGeom prst="rect">
            <a:avLst/>
          </a:prstGeom>
          <a:noFill/>
          <a:ln/>
        </p:spPr>
        <p:txBody>
          <a:bodyPr wrap="square" lIns="0" tIns="0" rIns="0" bIns="0" rtlCol="0" anchor="t"/>
          <a:lstStyle/>
          <a:p>
            <a:pPr marL="342900" indent="-342900">
              <a:lnSpc>
                <a:spcPts val="2600"/>
              </a:lnSpc>
              <a:buSzPct val="100000"/>
              <a:buChar char="•"/>
            </a:pPr>
            <a:r>
              <a:rPr lang="en-US" sz="1600" b="1" dirty="0">
                <a:solidFill>
                  <a:srgbClr val="5B5F71"/>
                </a:solidFill>
                <a:latin typeface="Instrument Sans Medium" pitchFamily="34" charset="0"/>
                <a:ea typeface="Instrument Sans Medium" pitchFamily="34" charset="-122"/>
                <a:cs typeface="Instrument Sans Medium" pitchFamily="34" charset="-120"/>
              </a:rPr>
              <a:t>Simple Upload: Easily upload files using drag-and-drop.</a:t>
            </a:r>
            <a:endParaRPr lang="en-US" sz="1600" dirty="0"/>
          </a:p>
        </p:txBody>
      </p:sp>
      <p:sp>
        <p:nvSpPr>
          <p:cNvPr id="5" name="Text 3"/>
          <p:cNvSpPr/>
          <p:nvPr/>
        </p:nvSpPr>
        <p:spPr>
          <a:xfrm>
            <a:off x="256936" y="3300127"/>
            <a:ext cx="6354008" cy="330517"/>
          </a:xfrm>
          <a:prstGeom prst="rect">
            <a:avLst/>
          </a:prstGeom>
          <a:noFill/>
          <a:ln/>
        </p:spPr>
        <p:txBody>
          <a:bodyPr wrap="none" lIns="0" tIns="0" rIns="0" bIns="0" rtlCol="0" anchor="t"/>
          <a:lstStyle/>
          <a:p>
            <a:pPr marL="342900" indent="-342900">
              <a:lnSpc>
                <a:spcPts val="2600"/>
              </a:lnSpc>
              <a:buSzPct val="100000"/>
              <a:buChar char="•"/>
            </a:pPr>
            <a:r>
              <a:rPr lang="en-US" sz="1600" b="1" dirty="0">
                <a:solidFill>
                  <a:srgbClr val="5B5F71"/>
                </a:solidFill>
                <a:latin typeface="Instrument Sans Medium" pitchFamily="34" charset="0"/>
                <a:ea typeface="Instrument Sans Medium" pitchFamily="34" charset="-122"/>
                <a:cs typeface="Instrument Sans Medium" pitchFamily="34" charset="-120"/>
              </a:rPr>
              <a:t>Instant Feedback: Get instant information about transaction status.</a:t>
            </a:r>
            <a:endParaRPr lang="en-US" sz="1600" dirty="0"/>
          </a:p>
        </p:txBody>
      </p:sp>
      <p:sp>
        <p:nvSpPr>
          <p:cNvPr id="6" name="Text 4"/>
          <p:cNvSpPr/>
          <p:nvPr/>
        </p:nvSpPr>
        <p:spPr>
          <a:xfrm>
            <a:off x="256936" y="3713821"/>
            <a:ext cx="6354008" cy="661035"/>
          </a:xfrm>
          <a:prstGeom prst="rect">
            <a:avLst/>
          </a:prstGeom>
          <a:noFill/>
          <a:ln/>
        </p:spPr>
        <p:txBody>
          <a:bodyPr wrap="square" lIns="0" tIns="0" rIns="0" bIns="0" rtlCol="0" anchor="t"/>
          <a:lstStyle/>
          <a:p>
            <a:pPr marL="342900" indent="-342900">
              <a:lnSpc>
                <a:spcPts val="2600"/>
              </a:lnSpc>
              <a:buSzPct val="100000"/>
              <a:buChar char="•"/>
            </a:pPr>
            <a:r>
              <a:rPr lang="en-US" sz="1600" b="1" dirty="0">
                <a:solidFill>
                  <a:srgbClr val="5B5F71"/>
                </a:solidFill>
                <a:latin typeface="Instrument Sans Medium" pitchFamily="34" charset="0"/>
                <a:ea typeface="Instrument Sans Medium" pitchFamily="34" charset="-122"/>
                <a:cs typeface="Instrument Sans Medium" pitchFamily="34" charset="-120"/>
              </a:rPr>
              <a:t>Readable Output: The generated wiki documentation is clear and organized.</a:t>
            </a:r>
            <a:endParaRPr lang="en-US" sz="1600" dirty="0"/>
          </a:p>
        </p:txBody>
      </p:sp>
      <p:pic>
        <p:nvPicPr>
          <p:cNvPr id="9" name="Resim 8">
            <a:extLst>
              <a:ext uri="{FF2B5EF4-FFF2-40B4-BE49-F238E27FC236}">
                <a16:creationId xmlns:a16="http://schemas.microsoft.com/office/drawing/2014/main" id="{99D88532-2E06-7557-2D74-74D2CFD8D076}"/>
              </a:ext>
            </a:extLst>
          </p:cNvPr>
          <p:cNvPicPr>
            <a:picLocks noChangeAspect="1"/>
          </p:cNvPicPr>
          <p:nvPr/>
        </p:nvPicPr>
        <p:blipFill>
          <a:blip r:embed="rId3"/>
          <a:stretch>
            <a:fillRect/>
          </a:stretch>
        </p:blipFill>
        <p:spPr>
          <a:xfrm>
            <a:off x="6937248" y="304800"/>
            <a:ext cx="7693151" cy="6729984"/>
          </a:xfrm>
          <a:prstGeom prst="rect">
            <a:avLst/>
          </a:prstGeom>
        </p:spPr>
      </p:pic>
      <p:pic>
        <p:nvPicPr>
          <p:cNvPr id="7" name="Picture 11">
            <a:extLst>
              <a:ext uri="{FF2B5EF4-FFF2-40B4-BE49-F238E27FC236}">
                <a16:creationId xmlns:a16="http://schemas.microsoft.com/office/drawing/2014/main" id="{4A546A3C-568E-6481-2F59-94F460BE1C8B}"/>
              </a:ext>
            </a:extLst>
          </p:cNvPr>
          <p:cNvPicPr>
            <a:picLocks noChangeAspect="1"/>
          </p:cNvPicPr>
          <p:nvPr/>
        </p:nvPicPr>
        <p:blipFill>
          <a:blip r:embed="rId4"/>
          <a:stretch>
            <a:fillRect/>
          </a:stretch>
        </p:blipFill>
        <p:spPr>
          <a:xfrm>
            <a:off x="12823652" y="7813372"/>
            <a:ext cx="1809750" cy="4191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309</TotalTime>
  <Words>807</Words>
  <Application>Microsoft Office PowerPoint</Application>
  <PresentationFormat>Özel</PresentationFormat>
  <Paragraphs>106</Paragraphs>
  <Slides>12</Slides>
  <Notes>10</Notes>
  <HiddenSlides>0</HiddenSlides>
  <MMClips>0</MMClips>
  <ScaleCrop>false</ScaleCrop>
  <HeadingPairs>
    <vt:vector size="4" baseType="variant">
      <vt:variant>
        <vt:lpstr>Tema</vt:lpstr>
      </vt:variant>
      <vt:variant>
        <vt:i4>1</vt:i4>
      </vt:variant>
      <vt:variant>
        <vt:lpstr>Slayt Başlıkları</vt:lpstr>
      </vt:variant>
      <vt:variant>
        <vt:i4>12</vt:i4>
      </vt:variant>
    </vt:vector>
  </HeadingPairs>
  <TitlesOfParts>
    <vt:vector size="13" baseType="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Poyraz An</cp:lastModifiedBy>
  <cp:revision>9</cp:revision>
  <dcterms:created xsi:type="dcterms:W3CDTF">2025-07-23T06:46:11Z</dcterms:created>
  <dcterms:modified xsi:type="dcterms:W3CDTF">2025-08-08T06:53:26Z</dcterms:modified>
</cp:coreProperties>
</file>